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91" r:id="rId5"/>
    <p:sldId id="288" r:id="rId6"/>
    <p:sldId id="298" r:id="rId7"/>
    <p:sldId id="303" r:id="rId8"/>
    <p:sldId id="299" r:id="rId9"/>
    <p:sldId id="304" r:id="rId10"/>
    <p:sldId id="307" r:id="rId11"/>
    <p:sldId id="308" r:id="rId12"/>
    <p:sldId id="309" r:id="rId13"/>
    <p:sldId id="310" r:id="rId14"/>
    <p:sldId id="305" r:id="rId15"/>
    <p:sldId id="312" r:id="rId16"/>
    <p:sldId id="311" r:id="rId17"/>
    <p:sldId id="314" r:id="rId18"/>
    <p:sldId id="313" r:id="rId19"/>
    <p:sldId id="315" r:id="rId20"/>
    <p:sldId id="306" r:id="rId21"/>
    <p:sldId id="301" r:id="rId22"/>
    <p:sldId id="319" r:id="rId23"/>
    <p:sldId id="318" r:id="rId24"/>
    <p:sldId id="320" r:id="rId25"/>
    <p:sldId id="316" r:id="rId26"/>
    <p:sldId id="321" r:id="rId27"/>
    <p:sldId id="292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2" r:id="rId38"/>
    <p:sldId id="331" r:id="rId39"/>
    <p:sldId id="333" r:id="rId4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1FB21-DC0A-4530-B2A0-639D3B3CA507}" v="5794" dt="2025-07-07T00:43:45.825"/>
    <p1510:client id="{FAB674D8-C073-4FBB-8D74-61983C52DC16}" v="940" dt="2025-07-06T17:47:27.288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94694" autoAdjust="0"/>
  </p:normalViewPr>
  <p:slideViewPr>
    <p:cSldViewPr snapToGrid="0">
      <p:cViewPr varScale="1">
        <p:scale>
          <a:sx n="115" d="100"/>
          <a:sy n="115" d="100"/>
        </p:scale>
        <p:origin x="60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3996" y="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DA63CEE3-1E53-4904-B7C8-7FD6CACB5D77}" type="datetime1">
              <a:rPr lang="es-ES" smtClean="0"/>
              <a:t>06/07/2025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5C694D8B-FFEA-4204-BB22-626A8A05557B}" type="datetime1">
              <a:rPr lang="es-ES" smtClean="0"/>
              <a:pPr/>
              <a:t>06/07/2025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CC5DA344-5FA2-43F7-9D95-CA56C82B08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EFBA1-D64B-6942-70D0-33F5879A5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B7BF6D0-F4E8-5B61-127F-DA1ECED27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3F28444-8AC2-38AB-E25C-AF7226FFE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392B6C-F97A-3C18-279F-620ECFE221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9366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B00A4-0533-BAD9-DC05-3D1FD780B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9BBE270-12A3-FF5E-5515-C631D149B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A420DF2-722D-6CDE-765B-2CF477880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B805DA-091F-B365-47D8-2BE60FFEC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214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21E72-6CBB-AE75-88D3-D8949A3A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853E442-32B8-3A2F-7226-658ED34E0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D4B8F3C-DD1D-8842-39BF-CCC07FC65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4D3968-1D33-78BC-C412-91996C5A3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451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5B689-8AD8-0F69-9094-DA4181B6E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A86882B-C255-67C3-D43A-80817788B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131C445-8A01-37EC-9992-7439DF863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61FBFB-6B79-D42E-2C2A-9EBA1BAEE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752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3F910-1E2A-DA89-0BC8-BC0950CA0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92DC46-6787-6229-0071-B7A1642BF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8FD2A76-27B3-E77E-7558-3590AA13B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CB366B-D788-560B-7876-B52F251A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3422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2074-FA9C-2BC9-CCF5-15CC7EA3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1735F1F-995E-42F4-A700-B4C3EB0F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3ABBF3B-3D28-3F4D-46A7-368AFB954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C9D443-19FA-0914-B812-ADFE67E3D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793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813A1-1A7E-65CB-A037-3B5AF960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2678C24-EB4C-7148-CB3C-08C75071B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122AEA2-73FB-D802-B0A0-0A904C56F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DC09E5-8FC1-C60E-A6A3-49965651E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356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6D5BC-2DD7-9BD6-E95B-39F555DE3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4CBD790-457C-7FFB-7DEE-898CA03C2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F705A6-6753-6C7B-D77E-44892826E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135A17-B9E3-5C3E-4E6D-71DF9C667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7832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85155-3805-BE47-A509-D141958E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1706279-36F9-670B-F797-707001A6E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AB8E356-CD3C-7810-1F2D-7EE943648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2511C4-3A1D-442F-82B5-40EF59696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2907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88000-DEF5-C033-425C-AB7EAD824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3D1D47B-E5A5-BCC7-24A1-7E8E01611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0BF0BD6-F0C7-D78C-C350-06ACF4744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8AF7F1-CECD-5B5B-2418-254CF3B52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4985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10B7D-4AB0-60E6-9087-AF4B532F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9DD0465-C098-D71C-8CAB-205F91B66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3F70678-9C52-368A-5938-D7B46D512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247EDC-81E5-1CBD-5CF5-8B10AD565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24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13500-C38F-3D2F-B5B5-CA8987C6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C12BAF1-4763-2E88-883C-F6C6BF0E6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14A6A98-8C62-C9F5-B8C9-8F9A0634F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89440C-A23E-2B8B-18A5-99FED9C4E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1724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70E8-F7C6-8BE3-40AF-D3A5FD719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4611626-69B2-783F-90B6-4EFC0F960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CB64C60-829B-57F2-3643-48C7799BA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4ECC3A-88F9-C7AD-0992-E6AB0CFD2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64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54803-4FAC-98BD-B884-671D9CC73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04365C3-0D4F-71C9-E7C0-2393CECA3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821E61-85BA-FCC9-D12D-A837D6832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9CAE09-2728-7D83-8FA4-75B687915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365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21B7-839D-C39B-50DA-C34BB2269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35B0DC2-8038-717C-D23C-06C362572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A90F40D-4DE4-6422-1DFB-473AB92BB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427CB8-F5A9-5109-DAA6-B1400870A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292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28A23-7FB7-C77D-32CF-719B1B2CB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38F3225-F737-D139-E016-E7837CC69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18132D6-49B4-FDA6-CD57-846513B79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3DC35C-348F-DE7C-5A9E-2117C0642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870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065C-345A-56AE-AD92-E7013497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4B6FC44-71D9-1230-89CA-515EDAA4E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B031CB4-7005-A07B-8527-C7B0C464C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2C3C49-7A38-D536-42A8-AB9A84055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213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D63B-3FE4-2A44-DCA2-90490B829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7956CCE-34E7-6B68-8910-AF7654B4C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47AAA0-6222-CE5D-B01C-E195190C1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296B19-C6C9-2B7E-3350-412595FB5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0973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385D8-B840-5D00-4EB9-F5454D2CA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017BA94-8D47-EA5F-C98A-CE8361A5D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008AA84-16AC-A372-D69D-542BB6F7E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1AE37A-8C90-02E9-2398-9DED4252D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5515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3C7-1776-4604-B61F-81732BE7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41D550A-817A-026F-72AD-9D42672BB2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B971580-A50E-9372-2C06-FCB453847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3004F5-9A71-281F-8D6B-D34A8F45B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271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C0252-F423-88ED-6F2B-D66C639E1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AC969D7-4DCF-DF4B-8C7A-B2DEDEC92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F839AB-4933-0D5C-F14F-1B18EF9A1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6D861E-485D-4E1D-ED42-CE64A668D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394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D9E1F-D332-D6EA-64C0-A51BA898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942652E-C077-C018-180D-297DD6E77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857D8E6-E04A-A194-04F6-39C36FC67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5CA939-215B-F296-83D2-933BFC326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752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BC3AE-D7E2-4DAE-6CF2-83D9235FB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B860D21-B4A6-EFAF-AA07-BC3864123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B7F4E59-559E-71DA-D14A-301B98397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D8144C-FDE5-A883-3679-A494F3996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17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A9D7-67F1-4675-9093-A4450067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07A7B23-5D15-F334-817C-A756CAEA5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DFF8588-C0A3-16B8-42E1-E412E971D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FBDCA5-A00B-FAC9-B8A1-E09BA896A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672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40499-25BF-5C1C-EB2C-749E0FA76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A1EB80-B97F-70AD-4073-532270A12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772B45-6CC4-9112-2B23-F2659E7FD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D8885C-C37B-4411-EBED-3686FEBD4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225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CBFC-058E-D1EA-CFD3-43354760E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42FB575-8573-DEAB-3D14-BFBBB7284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F60C3D3-93D1-41B2-695A-B4226250F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42F065-D16F-0431-1EDD-FE5FD3F40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5052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0E870-3E2D-5E05-3F86-3FF0F3513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1F7EC68-40CA-6057-ED64-4EEC8A638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5C6BF5-9D8C-1F80-0725-40036779C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497056-9E7C-33FF-7178-DB3635A3D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287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rtlCol="0" anchor="b" anchorCtr="0">
            <a:noAutofit/>
          </a:bodyPr>
          <a:lstStyle>
            <a:lvl1pPr algn="l">
              <a:defRPr lang="es-ES" sz="44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 rtlCol="0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600"/>
            </a:lvl2pPr>
            <a:lvl3pPr>
              <a:spcBef>
                <a:spcPts val="1000"/>
              </a:spcBef>
              <a:spcAft>
                <a:spcPts val="500"/>
              </a:spcAft>
              <a:defRPr lang="es-ES" sz="1400"/>
            </a:lvl3pPr>
            <a:lvl4pPr>
              <a:spcBef>
                <a:spcPts val="1000"/>
              </a:spcBef>
              <a:spcAft>
                <a:spcPts val="500"/>
              </a:spcAft>
              <a:defRPr lang="es-ES" sz="1200"/>
            </a:lvl4pPr>
            <a:lvl5pPr>
              <a:spcBef>
                <a:spcPts val="1000"/>
              </a:spcBef>
              <a:spcAft>
                <a:spcPts val="500"/>
              </a:spcAft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 dirty="0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06/07/2025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800"/>
            </a:lvl2pPr>
            <a:lvl3pPr>
              <a:spcBef>
                <a:spcPts val="1000"/>
              </a:spcBef>
              <a:spcAft>
                <a:spcPts val="500"/>
              </a:spcAft>
              <a:defRPr lang="es-ES" sz="1800"/>
            </a:lvl3pPr>
            <a:lvl4pPr>
              <a:spcBef>
                <a:spcPts val="1000"/>
              </a:spcBef>
              <a:spcAft>
                <a:spcPts val="500"/>
              </a:spcAft>
              <a:defRPr lang="es-ES" sz="1800"/>
            </a:lvl4pPr>
            <a:lvl5pPr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600"/>
            </a:lvl2pPr>
            <a:lvl3pPr>
              <a:spcBef>
                <a:spcPts val="1000"/>
              </a:spcBef>
              <a:spcAft>
                <a:spcPts val="500"/>
              </a:spcAft>
              <a:defRPr lang="es-ES" sz="1400"/>
            </a:lvl3pPr>
            <a:lvl4pPr>
              <a:spcBef>
                <a:spcPts val="1000"/>
              </a:spcBef>
              <a:spcAft>
                <a:spcPts val="500"/>
              </a:spcAft>
              <a:defRPr lang="es-ES" sz="1200"/>
            </a:lvl4pPr>
            <a:lvl5pPr>
              <a:spcBef>
                <a:spcPts val="1000"/>
              </a:spcBef>
              <a:spcAft>
                <a:spcPts val="500"/>
              </a:spcAft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06/07/2025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37588714-FE55-FCEF-78C2-2A4D11EC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AF6BF02-4CD8-261B-BE58-05677EB9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1AF1F17-7A1F-BCA2-15C0-417928B4E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F0ADE0B-D150-E72B-EE9A-E5EFDBC6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BBCDD5A-A3C4-DF4F-74AD-CAF0F465B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9430AE4-C878-DFAB-EDA5-36B97176D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61487B2-0348-2FFC-03FB-6508B6FD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2125262"/>
            <a:ext cx="10515600" cy="367594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06/07/2025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 rtlCol="0">
            <a:normAutofit/>
          </a:bodyPr>
          <a:lstStyle>
            <a:lvl1pPr marL="0" indent="0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rtlCol="0"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lang="es-ES"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lang="es-ES"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lang="es-ES"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lang="es-ES"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lang="es-ES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rtlCol="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s-ES"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es-ES"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es-ES"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es-ES"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06/07/2025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rtlCol="0" anchor="b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rtlCol="0" anchor="b">
            <a:noAutofit/>
          </a:bodyPr>
          <a:lstStyle>
            <a:lvl1pPr algn="l">
              <a:defRPr lang="es-ES" sz="4400"/>
            </a:lvl1pPr>
          </a:lstStyle>
          <a:p>
            <a:pPr rtl="0"/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 rtlCol="0">
            <a:noAutofit/>
          </a:bodyPr>
          <a:lstStyle>
            <a:lvl1pPr marL="0" indent="0" algn="l">
              <a:buNone/>
              <a:defRPr lang="es-ES"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 rtlCol="0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lang="es-ES" sz="1800"/>
            </a:lvl1pPr>
            <a:lvl2pPr>
              <a:spcBef>
                <a:spcPts val="1000"/>
              </a:spcBef>
              <a:spcAft>
                <a:spcPts val="1500"/>
              </a:spcAft>
              <a:defRPr lang="es-ES" sz="1800"/>
            </a:lvl2pPr>
            <a:lvl3pPr>
              <a:spcBef>
                <a:spcPts val="1000"/>
              </a:spcBef>
              <a:spcAft>
                <a:spcPts val="1500"/>
              </a:spcAft>
              <a:defRPr lang="es-ES" sz="1800"/>
            </a:lvl3pPr>
            <a:lvl4pPr>
              <a:spcBef>
                <a:spcPts val="1000"/>
              </a:spcBef>
              <a:spcAft>
                <a:spcPts val="1500"/>
              </a:spcAft>
              <a:defRPr lang="es-ES" sz="1800"/>
            </a:lvl4pPr>
            <a:lvl5pPr>
              <a:spcBef>
                <a:spcPts val="1000"/>
              </a:spcBef>
              <a:spcAft>
                <a:spcPts val="1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>
              <a:ln>
                <a:noFill/>
              </a:ln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rtlCol="0" anchor="b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es-ES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es-ES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es-ES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es-ES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es-ES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es-ES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06/07/2025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 rtlCol="0"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lang="es-ES"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lang="es-ES"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lang="es-ES"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lang="es-ES"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es-ES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es-ES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es-ES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es-ES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06/07/2025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600"/>
            </a:lvl2pPr>
            <a:lvl3pPr>
              <a:spcBef>
                <a:spcPts val="1000"/>
              </a:spcBef>
              <a:spcAft>
                <a:spcPts val="500"/>
              </a:spcAft>
              <a:defRPr lang="es-ES" sz="1400"/>
            </a:lvl3pPr>
            <a:lvl4pPr>
              <a:spcBef>
                <a:spcPts val="1000"/>
              </a:spcBef>
              <a:spcAft>
                <a:spcPts val="500"/>
              </a:spcAft>
              <a:defRPr lang="es-ES" sz="1200"/>
            </a:lvl4pPr>
            <a:lvl5pPr>
              <a:spcBef>
                <a:spcPts val="1000"/>
              </a:spcBef>
              <a:spcAft>
                <a:spcPts val="500"/>
              </a:spcAft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06/07/2025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es-ES" smtClean="0"/>
              <a:t>06/07/2025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000" i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8D6B8-E8D7-351C-ABEF-F3452442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95D3080E-1D9E-CE40-563A-2EF72000D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79" y="899354"/>
            <a:ext cx="6272926" cy="5076101"/>
          </a:xfrm>
        </p:spPr>
        <p:txBody>
          <a:bodyPr rtlCol="0"/>
          <a:lstStyle>
            <a:defPPr>
              <a:defRPr lang="es-ES"/>
            </a:defPPr>
          </a:lstStyle>
          <a:p>
            <a:pPr algn="ctr">
              <a:lnSpc>
                <a:spcPct val="100000"/>
              </a:lnSpc>
            </a:pPr>
            <a:r>
              <a:rPr lang="es-ES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MANTENIMIENTO PREDICTIVO</a:t>
            </a:r>
            <a:br>
              <a:rPr lang="es-ES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r>
              <a:rPr lang="es-ES" b="1" i="0" err="1">
                <a:solidFill>
                  <a:schemeClr val="accent1">
                    <a:lumMod val="90000"/>
                    <a:lumOff val="10000"/>
                  </a:schemeClr>
                </a:solidFill>
              </a:rPr>
              <a:t>MOTORes</a:t>
            </a:r>
            <a:r>
              <a:rPr lang="es-ES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DE AVIÓN:</a:t>
            </a:r>
            <a:br>
              <a:rPr lang="es-ES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br>
              <a:rPr lang="es-ES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r>
              <a:rPr lang="es-ES" sz="3600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MODELO MACHINE LEARNING</a:t>
            </a:r>
            <a:br>
              <a:rPr lang="es-ES" sz="3600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br>
              <a:rPr lang="es-ES" sz="3600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br>
              <a:rPr lang="es-ES" sz="2000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r>
              <a:rPr lang="es-ES" sz="2000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PRESENTACIÓN TÉCNICA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71EF87F-1833-D78C-906E-9560A0895392}"/>
              </a:ext>
            </a:extLst>
          </p:cNvPr>
          <p:cNvSpPr txBox="1"/>
          <p:nvPr/>
        </p:nvSpPr>
        <p:spPr>
          <a:xfrm>
            <a:off x="299510" y="6329381"/>
            <a:ext cx="56445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Leire Alonso Polanco                 7 de Julio 2025</a:t>
            </a:r>
          </a:p>
        </p:txBody>
      </p:sp>
      <p:pic>
        <p:nvPicPr>
          <p:cNvPr id="55" name="Marcador de posición de imagen 54">
            <a:extLst>
              <a:ext uri="{FF2B5EF4-FFF2-40B4-BE49-F238E27FC236}">
                <a16:creationId xmlns:a16="http://schemas.microsoft.com/office/drawing/2014/main" id="{A5EBB6B3-DC64-8784-FB3F-2378358C15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214" t="65" r="11429" b="2397"/>
          <a:stretch>
            <a:fillRect/>
          </a:stretch>
        </p:blipFill>
        <p:spPr>
          <a:xfrm>
            <a:off x="5916126" y="-2238"/>
            <a:ext cx="6280084" cy="6859322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4695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4F740-CF50-A40F-1941-A4384AC1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64E073BB-8BB3-B7B5-DE80-A40A2CD54C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7DDCE4E-B17D-1B29-EBCE-3B1E4305D0FA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9B2B8A5-2A8A-DF4C-49F7-A2B75E4D35C7}"/>
              </a:ext>
            </a:extLst>
          </p:cNvPr>
          <p:cNvSpPr txBox="1">
            <a:spLocks/>
          </p:cNvSpPr>
          <p:nvPr/>
        </p:nvSpPr>
        <p:spPr>
          <a:xfrm>
            <a:off x="862012" y="1710532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/>
                </a:solidFill>
              </a:rPr>
              <a:t>DATOS</a:t>
            </a:r>
            <a:endParaRPr lang="es-ES" sz="3200" b="1" i="0" dirty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bg1"/>
                </a:solidFill>
              </a:rPr>
              <a:t> 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CABADB3-A7EB-0807-C226-AEE0E100A62B}"/>
              </a:ext>
            </a:extLst>
          </p:cNvPr>
          <p:cNvSpPr txBox="1"/>
          <p:nvPr/>
        </p:nvSpPr>
        <p:spPr>
          <a:xfrm>
            <a:off x="533400" y="2331244"/>
            <a:ext cx="901779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b="1" dirty="0">
                <a:latin typeface="Walbaum Display Light"/>
              </a:rPr>
              <a:t>UNIFICACIÓN DE LAS DOS TABLAS</a:t>
            </a:r>
            <a:endParaRPr lang="es-ES" b="1" dirty="0">
              <a:latin typeface="Walbaum Display Light"/>
            </a:endParaRPr>
          </a:p>
          <a:p>
            <a:r>
              <a:rPr lang="en-US" dirty="0">
                <a:ea typeface="+mn-lt"/>
                <a:cs typeface="+mn-lt"/>
              </a:rPr>
              <a:t>  Se </a:t>
            </a:r>
            <a:r>
              <a:rPr lang="en-US" dirty="0" err="1">
                <a:ea typeface="+mn-lt"/>
                <a:cs typeface="+mn-lt"/>
              </a:rPr>
              <a:t>renombra</a:t>
            </a:r>
            <a:r>
              <a:rPr lang="en-US" dirty="0">
                <a:ea typeface="+mn-lt"/>
                <a:cs typeface="+mn-lt"/>
              </a:rPr>
              <a:t> la </a:t>
            </a:r>
            <a:r>
              <a:rPr lang="en-US" dirty="0" err="1">
                <a:ea typeface="+mn-lt"/>
                <a:cs typeface="+mn-lt"/>
              </a:rPr>
              <a:t>columna</a:t>
            </a:r>
            <a:r>
              <a:rPr lang="en-US" dirty="0">
                <a:ea typeface="+mn-lt"/>
                <a:cs typeface="+mn-lt"/>
              </a:rPr>
              <a:t> cycle de la </a:t>
            </a:r>
            <a:r>
              <a:rPr lang="en-US" dirty="0" err="1">
                <a:ea typeface="+mn-lt"/>
                <a:cs typeface="+mn-lt"/>
              </a:rPr>
              <a:t>segunda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tabla</a:t>
            </a:r>
            <a:r>
              <a:rPr lang="en-US" dirty="0">
                <a:ea typeface="+mn-lt"/>
                <a:cs typeface="+mn-lt"/>
              </a:rPr>
              <a:t> para no </a:t>
            </a:r>
            <a:r>
              <a:rPr lang="en-US" dirty="0" err="1">
                <a:ea typeface="+mn-lt"/>
                <a:cs typeface="+mn-lt"/>
              </a:rPr>
              <a:t>onfundirlas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cuando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unan</a:t>
            </a:r>
            <a:r>
              <a:rPr lang="en-US" dirty="0">
                <a:ea typeface="+mn-lt"/>
                <a:cs typeface="+mn-lt"/>
              </a:rPr>
              <a:t> las dos </a:t>
            </a:r>
            <a:r>
              <a:rPr lang="en-US" dirty="0" err="1">
                <a:ea typeface="+mn-lt"/>
                <a:cs typeface="+mn-lt"/>
              </a:rPr>
              <a:t>tablas</a:t>
            </a:r>
            <a:r>
              <a:rPr lang="en-US" dirty="0">
                <a:ea typeface="+mn-lt"/>
                <a:cs typeface="+mn-lt"/>
              </a:rPr>
              <a:t>. </a:t>
            </a:r>
            <a:endParaRPr lang="es-E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  </a:t>
            </a:r>
            <a:r>
              <a:rPr lang="en-US" dirty="0" err="1">
                <a:ea typeface="+mn-lt"/>
                <a:cs typeface="+mn-lt"/>
              </a:rPr>
              <a:t>df_fallos</a:t>
            </a:r>
            <a:r>
              <a:rPr lang="en-US" dirty="0">
                <a:ea typeface="+mn-lt"/>
                <a:cs typeface="+mn-lt"/>
              </a:rPr>
              <a:t> = </a:t>
            </a:r>
            <a:r>
              <a:rPr lang="en-US" dirty="0" err="1">
                <a:ea typeface="+mn-lt"/>
                <a:cs typeface="+mn-lt"/>
              </a:rPr>
              <a:t>df_fallos.rename</a:t>
            </a:r>
            <a:r>
              <a:rPr lang="en-US" dirty="0">
                <a:ea typeface="+mn-lt"/>
                <a:cs typeface="+mn-lt"/>
              </a:rPr>
              <a:t>(columns={'cycle': '</a:t>
            </a:r>
            <a:r>
              <a:rPr lang="en-US" dirty="0" err="1">
                <a:ea typeface="+mn-lt"/>
                <a:cs typeface="+mn-lt"/>
              </a:rPr>
              <a:t>failure_cycle</a:t>
            </a:r>
            <a:r>
              <a:rPr lang="en-US" dirty="0">
                <a:ea typeface="+mn-lt"/>
                <a:cs typeface="+mn-lt"/>
              </a:rPr>
              <a:t>'})</a:t>
            </a:r>
          </a:p>
          <a:p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  </a:t>
            </a:r>
            <a:r>
              <a:rPr lang="en-US" err="1">
                <a:ea typeface="+mn-lt"/>
                <a:cs typeface="+mn-lt"/>
              </a:rPr>
              <a:t>df</a:t>
            </a:r>
            <a:r>
              <a:rPr lang="en-US" dirty="0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df.merge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df_fallos</a:t>
            </a:r>
            <a:r>
              <a:rPr lang="en-US" dirty="0">
                <a:ea typeface="+mn-lt"/>
                <a:cs typeface="+mn-lt"/>
              </a:rPr>
              <a:t>, on='id', how='left')</a:t>
            </a:r>
          </a:p>
          <a:p>
            <a:br>
              <a:rPr lang="en-US" dirty="0">
                <a:latin typeface="Walbaum Display Light"/>
              </a:rPr>
            </a:br>
            <a:endParaRPr lang="en-US" dirty="0">
              <a:latin typeface="Walbaum Display Light"/>
            </a:endParaRPr>
          </a:p>
          <a:p>
            <a:pPr indent="-285750">
              <a:buFont typeface="Calibri"/>
              <a:buChar char="-"/>
            </a:pPr>
            <a:r>
              <a:rPr lang="en-US" b="1" dirty="0">
                <a:latin typeface="Walbaum Display Light"/>
              </a:rPr>
              <a:t>CREACIÓN DE UNA COLUMNA NUEVA</a:t>
            </a:r>
            <a:r>
              <a:rPr lang="en-US" dirty="0">
                <a:latin typeface="Walbaum Display Light"/>
              </a:rPr>
              <a:t>  </a:t>
            </a:r>
            <a:r>
              <a:rPr lang="en-US" dirty="0">
                <a:ea typeface="+mn-lt"/>
                <a:cs typeface="+mn-lt"/>
              </a:rPr>
              <a:t>que dice </a:t>
            </a:r>
            <a:r>
              <a:rPr lang="en-US" err="1">
                <a:ea typeface="+mn-lt"/>
                <a:cs typeface="+mn-lt"/>
              </a:rPr>
              <a:t>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ese </a:t>
            </a:r>
            <a:r>
              <a:rPr lang="en-US" err="1">
                <a:ea typeface="+mn-lt"/>
                <a:cs typeface="+mn-lt"/>
              </a:rPr>
              <a:t>ciclo</a:t>
            </a:r>
            <a:r>
              <a:rPr lang="en-US" dirty="0">
                <a:ea typeface="+mn-lt"/>
                <a:cs typeface="+mn-lt"/>
              </a:rPr>
              <a:t> hay </a:t>
            </a:r>
            <a:r>
              <a:rPr lang="en-US" err="1">
                <a:ea typeface="+mn-lt"/>
                <a:cs typeface="+mn-lt"/>
              </a:rPr>
              <a:t>fallo</a:t>
            </a:r>
            <a:r>
              <a:rPr lang="en-US" dirty="0">
                <a:ea typeface="+mn-lt"/>
                <a:cs typeface="+mn-lt"/>
              </a:rPr>
              <a:t> o no (0/1)</a:t>
            </a:r>
          </a:p>
          <a:p>
            <a:r>
              <a:rPr lang="en-US" dirty="0">
                <a:ea typeface="+mn-lt"/>
                <a:cs typeface="+mn-lt"/>
              </a:rPr>
              <a:t>  </a:t>
            </a:r>
            <a:r>
              <a:rPr lang="en-US" dirty="0" err="1">
                <a:ea typeface="+mn-lt"/>
                <a:cs typeface="+mn-lt"/>
              </a:rPr>
              <a:t>df</a:t>
            </a:r>
            <a:r>
              <a:rPr lang="en-US" dirty="0">
                <a:ea typeface="+mn-lt"/>
                <a:cs typeface="+mn-lt"/>
              </a:rPr>
              <a:t>['</a:t>
            </a:r>
            <a:r>
              <a:rPr lang="en-US" dirty="0" err="1">
                <a:ea typeface="+mn-lt"/>
                <a:cs typeface="+mn-lt"/>
              </a:rPr>
              <a:t>is_failure_cycle</a:t>
            </a:r>
            <a:r>
              <a:rPr lang="en-US" dirty="0">
                <a:ea typeface="+mn-lt"/>
                <a:cs typeface="+mn-lt"/>
              </a:rPr>
              <a:t>'] = (</a:t>
            </a:r>
            <a:r>
              <a:rPr lang="en-US" dirty="0" err="1">
                <a:ea typeface="+mn-lt"/>
                <a:cs typeface="+mn-lt"/>
              </a:rPr>
              <a:t>df</a:t>
            </a:r>
            <a:r>
              <a:rPr lang="en-US" dirty="0">
                <a:ea typeface="+mn-lt"/>
                <a:cs typeface="+mn-lt"/>
              </a:rPr>
              <a:t>['cycle'] == </a:t>
            </a:r>
            <a:r>
              <a:rPr lang="en-US" dirty="0" err="1">
                <a:ea typeface="+mn-lt"/>
                <a:cs typeface="+mn-lt"/>
              </a:rPr>
              <a:t>df</a:t>
            </a:r>
            <a:r>
              <a:rPr lang="en-US" dirty="0">
                <a:ea typeface="+mn-lt"/>
                <a:cs typeface="+mn-lt"/>
              </a:rPr>
              <a:t>['</a:t>
            </a:r>
            <a:r>
              <a:rPr lang="en-US" dirty="0" err="1">
                <a:ea typeface="+mn-lt"/>
                <a:cs typeface="+mn-lt"/>
              </a:rPr>
              <a:t>failure_cycle</a:t>
            </a:r>
            <a:r>
              <a:rPr lang="en-US" dirty="0">
                <a:ea typeface="+mn-lt"/>
                <a:cs typeface="+mn-lt"/>
              </a:rPr>
              <a:t>']).</a:t>
            </a:r>
            <a:r>
              <a:rPr lang="en-US" dirty="0" err="1">
                <a:ea typeface="+mn-lt"/>
                <a:cs typeface="+mn-lt"/>
              </a:rPr>
              <a:t>astype</a:t>
            </a:r>
            <a:r>
              <a:rPr lang="en-US" dirty="0">
                <a:ea typeface="+mn-lt"/>
                <a:cs typeface="+mn-lt"/>
              </a:rPr>
              <a:t>(int)</a:t>
            </a:r>
          </a:p>
          <a:p>
            <a:endParaRPr lang="en-US" dirty="0">
              <a:solidFill>
                <a:srgbClr val="000000"/>
              </a:solidFill>
              <a:latin typeface="Walbaum Display Light"/>
            </a:endParaRPr>
          </a:p>
          <a:p>
            <a:endParaRPr lang="en-US" dirty="0">
              <a:solidFill>
                <a:srgbClr val="000000"/>
              </a:solidFill>
              <a:latin typeface="Walbaum Display Light"/>
            </a:endParaRPr>
          </a:p>
          <a:p>
            <a:endParaRPr lang="en-US" dirty="0">
              <a:solidFill>
                <a:srgbClr val="000000"/>
              </a:solidFill>
              <a:latin typeface="Walbaum Display Light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4899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ACC82-A838-9122-512F-14B8845F8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F0717732-BE7B-D76A-D0B3-D334794548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5EBEA06-8E57-DA57-0104-D9DDB2EA834C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1DFD653-55D6-D77B-B98B-C2E26F4F3A9A}"/>
              </a:ext>
            </a:extLst>
          </p:cNvPr>
          <p:cNvSpPr txBox="1">
            <a:spLocks/>
          </p:cNvSpPr>
          <p:nvPr/>
        </p:nvSpPr>
        <p:spPr>
          <a:xfrm>
            <a:off x="862012" y="1496220"/>
            <a:ext cx="8031396" cy="64327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/>
                </a:solidFill>
              </a:rPr>
              <a:t>DATOS</a:t>
            </a:r>
            <a:r>
              <a:rPr lang="es-ES" sz="2800" b="1" dirty="0">
                <a:solidFill>
                  <a:schemeClr val="bg1"/>
                </a:solidFill>
              </a:rPr>
              <a:t> </a:t>
            </a:r>
            <a:r>
              <a:rPr lang="es-ES" sz="2800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B0A512-F1A5-8ACC-789E-6D65C192FCAD}"/>
              </a:ext>
            </a:extLst>
          </p:cNvPr>
          <p:cNvSpPr txBox="1"/>
          <p:nvPr/>
        </p:nvSpPr>
        <p:spPr>
          <a:xfrm>
            <a:off x="438150" y="2319338"/>
            <a:ext cx="8886824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No </a:t>
            </a:r>
            <a:r>
              <a:rPr lang="en-US" dirty="0" err="1">
                <a:ea typeface="+mn-lt"/>
                <a:cs typeface="+mn-lt"/>
              </a:rPr>
              <a:t>existen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valores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nulos</a:t>
            </a:r>
            <a:endParaRPr lang="es-ES" dirty="0" err="1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ea typeface="+mn-lt"/>
                <a:cs typeface="+mn-lt"/>
              </a:rPr>
              <a:t>Necesidad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crear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 target (se </a:t>
            </a:r>
            <a:r>
              <a:rPr lang="en-US" dirty="0" err="1">
                <a:ea typeface="+mn-lt"/>
                <a:cs typeface="+mn-lt"/>
              </a:rPr>
              <a:t>crean</a:t>
            </a:r>
            <a:r>
              <a:rPr lang="en-US" dirty="0">
                <a:ea typeface="+mn-lt"/>
                <a:cs typeface="+mn-lt"/>
              </a:rPr>
              <a:t> 3):</a:t>
            </a:r>
            <a:endParaRPr lang="es-ES" dirty="0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¿</a:t>
            </a:r>
            <a:r>
              <a:rPr lang="en-US" dirty="0" err="1">
                <a:ea typeface="+mn-lt"/>
                <a:cs typeface="+mn-lt"/>
              </a:rPr>
              <a:t>Cuantos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ciclos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quedan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fallo</a:t>
            </a:r>
            <a:r>
              <a:rPr lang="en-US" dirty="0">
                <a:ea typeface="+mn-lt"/>
                <a:cs typeface="+mn-lt"/>
              </a:rPr>
              <a:t>? </a:t>
            </a:r>
          </a:p>
          <a:p>
            <a:r>
              <a:rPr lang="en-US" dirty="0">
                <a:ea typeface="+mn-lt"/>
                <a:cs typeface="+mn-lt"/>
              </a:rPr>
              <a:t>se </a:t>
            </a:r>
            <a:r>
              <a:rPr lang="en-US" err="1">
                <a:ea typeface="+mn-lt"/>
                <a:cs typeface="+mn-lt"/>
              </a:rPr>
              <a:t>crea</a:t>
            </a:r>
            <a:r>
              <a:rPr lang="en-US" dirty="0">
                <a:ea typeface="+mn-lt"/>
                <a:cs typeface="+mn-lt"/>
              </a:rPr>
              <a:t> la variable RUL: Remaining Useful Life para </a:t>
            </a:r>
            <a:r>
              <a:rPr lang="en-US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ciclo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Se </a:t>
            </a:r>
            <a:r>
              <a:rPr lang="en-US" dirty="0" err="1">
                <a:ea typeface="+mn-lt"/>
                <a:cs typeface="+mn-lt"/>
              </a:rPr>
              <a:t>crean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nueva</a:t>
            </a:r>
            <a:r>
              <a:rPr lang="en-US" dirty="0">
                <a:ea typeface="+mn-lt"/>
                <a:cs typeface="+mn-lt"/>
              </a:rPr>
              <a:t> variable "label 1" que da 1 </a:t>
            </a:r>
            <a:r>
              <a:rPr lang="en-US" dirty="0" err="1">
                <a:ea typeface="+mn-lt"/>
                <a:cs typeface="+mn-lt"/>
              </a:rPr>
              <a:t>desde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valor </a:t>
            </a:r>
            <a:r>
              <a:rPr lang="en-US" dirty="0" err="1">
                <a:ea typeface="+mn-lt"/>
                <a:cs typeface="+mn-lt"/>
              </a:rPr>
              <a:t>elegido</a:t>
            </a:r>
            <a:r>
              <a:rPr lang="en-US" dirty="0">
                <a:ea typeface="+mn-lt"/>
                <a:cs typeface="+mn-lt"/>
              </a:rPr>
              <a:t> para w1. </a:t>
            </a:r>
            <a:r>
              <a:rPr lang="en-US" dirty="0" err="1">
                <a:ea typeface="+mn-lt"/>
                <a:cs typeface="+mn-lt"/>
              </a:rPr>
              <a:t>además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crea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otra</a:t>
            </a:r>
            <a:r>
              <a:rPr lang="en-US" dirty="0">
                <a:ea typeface="+mn-lt"/>
                <a:cs typeface="+mn-lt"/>
              </a:rPr>
              <a:t> variable "label 2" </a:t>
            </a:r>
            <a:r>
              <a:rPr lang="en-US" dirty="0" err="1">
                <a:ea typeface="+mn-lt"/>
                <a:cs typeface="+mn-lt"/>
              </a:rPr>
              <a:t>donde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definen</a:t>
            </a:r>
            <a:r>
              <a:rPr lang="en-US" dirty="0">
                <a:ea typeface="+mn-lt"/>
                <a:cs typeface="+mn-lt"/>
              </a:rPr>
              <a:t> 3 </a:t>
            </a:r>
            <a:r>
              <a:rPr lang="en-US" dirty="0" err="1">
                <a:ea typeface="+mn-lt"/>
                <a:cs typeface="+mn-lt"/>
              </a:rPr>
              <a:t>niveles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operación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label2: Variable </a:t>
            </a:r>
            <a:r>
              <a:rPr lang="en-US" dirty="0" err="1">
                <a:ea typeface="+mn-lt"/>
                <a:cs typeface="+mn-lt"/>
              </a:rPr>
              <a:t>multiclase</a:t>
            </a:r>
            <a:r>
              <a:rPr lang="en-US" dirty="0">
                <a:ea typeface="+mn-lt"/>
                <a:cs typeface="+mn-lt"/>
              </a:rPr>
              <a:t>, indica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estado</a:t>
            </a:r>
            <a:r>
              <a:rPr lang="en-US" dirty="0">
                <a:ea typeface="+mn-lt"/>
                <a:cs typeface="+mn-lt"/>
              </a:rPr>
              <a:t> del motor. Hay </a:t>
            </a:r>
            <a:r>
              <a:rPr lang="en-US" dirty="0" err="1">
                <a:ea typeface="+mn-lt"/>
                <a:cs typeface="+mn-lt"/>
              </a:rPr>
              <a:t>tres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clases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r>
              <a:rPr lang="en-US" dirty="0">
                <a:ea typeface="+mn-lt"/>
                <a:cs typeface="+mn-lt"/>
              </a:rPr>
              <a:t>- "Ok"  para </a:t>
            </a:r>
            <a:r>
              <a:rPr lang="en-US" dirty="0" err="1">
                <a:ea typeface="+mn-lt"/>
                <a:cs typeface="+mn-lt"/>
              </a:rPr>
              <a:t>motores</a:t>
            </a:r>
            <a:r>
              <a:rPr lang="en-US" dirty="0">
                <a:ea typeface="+mn-lt"/>
                <a:cs typeface="+mn-lt"/>
              </a:rPr>
              <a:t> con  RUL mayor que  w1, da 0</a:t>
            </a:r>
          </a:p>
          <a:p>
            <a:r>
              <a:rPr lang="en-US" dirty="0">
                <a:ea typeface="+mn-lt"/>
                <a:cs typeface="+mn-lt"/>
              </a:rPr>
              <a:t>- "</a:t>
            </a:r>
            <a:r>
              <a:rPr lang="en-US" dirty="0" err="1">
                <a:ea typeface="+mn-lt"/>
                <a:cs typeface="+mn-lt"/>
              </a:rPr>
              <a:t>Moderado</a:t>
            </a:r>
            <a:r>
              <a:rPr lang="en-US" dirty="0">
                <a:ea typeface="+mn-lt"/>
                <a:cs typeface="+mn-lt"/>
              </a:rPr>
              <a:t>" para </a:t>
            </a:r>
            <a:r>
              <a:rPr lang="en-US" dirty="0" err="1">
                <a:ea typeface="+mn-lt"/>
                <a:cs typeface="+mn-lt"/>
              </a:rPr>
              <a:t>motores</a:t>
            </a:r>
            <a:r>
              <a:rPr lang="en-US" dirty="0">
                <a:ea typeface="+mn-lt"/>
                <a:cs typeface="+mn-lt"/>
              </a:rPr>
              <a:t> con RUL </a:t>
            </a:r>
            <a:r>
              <a:rPr lang="en-US" dirty="0" err="1">
                <a:ea typeface="+mn-lt"/>
                <a:cs typeface="+mn-lt"/>
              </a:rPr>
              <a:t>menor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igual</a:t>
            </a:r>
            <a:r>
              <a:rPr lang="en-US" dirty="0">
                <a:ea typeface="+mn-lt"/>
                <a:cs typeface="+mn-lt"/>
              </a:rPr>
              <a:t> que  w1 </a:t>
            </a:r>
            <a:r>
              <a:rPr lang="en-US" dirty="0" err="1">
                <a:ea typeface="+mn-lt"/>
                <a:cs typeface="+mn-lt"/>
              </a:rPr>
              <a:t>pero</a:t>
            </a:r>
            <a:r>
              <a:rPr lang="en-US" dirty="0">
                <a:ea typeface="+mn-lt"/>
                <a:cs typeface="+mn-lt"/>
              </a:rPr>
              <a:t> mayor que w0, da 1</a:t>
            </a:r>
          </a:p>
          <a:p>
            <a:r>
              <a:rPr lang="en-US" dirty="0">
                <a:ea typeface="+mn-lt"/>
                <a:cs typeface="+mn-lt"/>
              </a:rPr>
              <a:t>- "</a:t>
            </a:r>
            <a:r>
              <a:rPr lang="en-US" dirty="0" err="1">
                <a:ea typeface="+mn-lt"/>
                <a:cs typeface="+mn-lt"/>
              </a:rPr>
              <a:t>Critico</a:t>
            </a:r>
            <a:r>
              <a:rPr lang="en-US" dirty="0">
                <a:ea typeface="+mn-lt"/>
                <a:cs typeface="+mn-lt"/>
              </a:rPr>
              <a:t>" para </a:t>
            </a:r>
            <a:r>
              <a:rPr lang="en-US" dirty="0" err="1">
                <a:ea typeface="+mn-lt"/>
                <a:cs typeface="+mn-lt"/>
              </a:rPr>
              <a:t>motores</a:t>
            </a:r>
            <a:r>
              <a:rPr lang="en-US" dirty="0">
                <a:ea typeface="+mn-lt"/>
                <a:cs typeface="+mn-lt"/>
              </a:rPr>
              <a:t> con RUL </a:t>
            </a:r>
            <a:r>
              <a:rPr lang="en-US" dirty="0" err="1">
                <a:ea typeface="+mn-lt"/>
                <a:cs typeface="+mn-lt"/>
              </a:rPr>
              <a:t>menor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igual</a:t>
            </a:r>
            <a:r>
              <a:rPr lang="en-US" dirty="0">
                <a:ea typeface="+mn-lt"/>
                <a:cs typeface="+mn-lt"/>
              </a:rPr>
              <a:t> que  w0,  da 2</a:t>
            </a:r>
          </a:p>
          <a:p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En </a:t>
            </a:r>
            <a:r>
              <a:rPr lang="en-US" dirty="0" err="1">
                <a:ea typeface="+mn-lt"/>
                <a:cs typeface="+mn-lt"/>
              </a:rPr>
              <a:t>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caso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elige</a:t>
            </a:r>
            <a:r>
              <a:rPr lang="en-US" dirty="0">
                <a:ea typeface="+mn-lt"/>
                <a:cs typeface="+mn-lt"/>
              </a:rPr>
              <a:t> w0= 15 y w1=30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250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E42D2-2644-CEF5-459C-E43C269D4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C1FB4609-1CA1-2105-C3BF-3143314732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CE66B39-6D86-0A10-31D4-4AFAEEE71CE8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23C0788-1C92-464A-1BA2-500CA725DA9A}"/>
              </a:ext>
            </a:extLst>
          </p:cNvPr>
          <p:cNvSpPr txBox="1">
            <a:spLocks/>
          </p:cNvSpPr>
          <p:nvPr/>
        </p:nvSpPr>
        <p:spPr>
          <a:xfrm>
            <a:off x="862012" y="1496220"/>
            <a:ext cx="8031396" cy="64327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/>
                </a:solidFill>
              </a:rPr>
              <a:t>Tabla completa</a:t>
            </a:r>
            <a:r>
              <a:rPr lang="es-ES" sz="2800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77EAA80-8E08-7F13-521D-0E5191665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25" b="31604"/>
          <a:stretch>
            <a:fillRect/>
          </a:stretch>
        </p:blipFill>
        <p:spPr>
          <a:xfrm>
            <a:off x="526591" y="2238375"/>
            <a:ext cx="4161775" cy="3964785"/>
          </a:xfrm>
          <a:prstGeom prst="rect">
            <a:avLst/>
          </a:prstGeom>
        </p:spPr>
      </p:pic>
      <p:pic>
        <p:nvPicPr>
          <p:cNvPr id="15" name="Imagen 14" descr="Texto&#10;&#10;El contenido generado por IA puede ser incorrecto.">
            <a:extLst>
              <a:ext uri="{FF2B5EF4-FFF2-40B4-BE49-F238E27FC236}">
                <a16:creationId xmlns:a16="http://schemas.microsoft.com/office/drawing/2014/main" id="{E6B29C57-03E6-7BD5-F460-0B8AC48E6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867" y="2636044"/>
            <a:ext cx="4136232" cy="31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8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7BEBB-34D9-85E3-3205-1EEBBA573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A654E0D1-DE0B-E3FA-B808-C33C3F0CDA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CAAEEE3-32CA-973A-37BC-BE959851A70D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7087525-7109-F9E1-DB6B-1ABAD407B1A8}"/>
              </a:ext>
            </a:extLst>
          </p:cNvPr>
          <p:cNvSpPr txBox="1">
            <a:spLocks/>
          </p:cNvSpPr>
          <p:nvPr/>
        </p:nvSpPr>
        <p:spPr>
          <a:xfrm>
            <a:off x="862012" y="1496220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rgbClr val="001D2E"/>
                </a:solidFill>
                <a:latin typeface="Walbaum Display Light"/>
              </a:rPr>
              <a:t>NORMALIZACIÓN DE LOS DATOS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82E404F-6170-8C96-E283-37FD2BC9B6D1}"/>
              </a:ext>
            </a:extLst>
          </p:cNvPr>
          <p:cNvSpPr txBox="1"/>
          <p:nvPr/>
        </p:nvSpPr>
        <p:spPr>
          <a:xfrm>
            <a:off x="438150" y="2605088"/>
            <a:ext cx="888682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28575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Se </a:t>
            </a:r>
            <a:r>
              <a:rPr lang="en-US" dirty="0" err="1">
                <a:ea typeface="+mn-lt"/>
                <a:cs typeface="+mn-lt"/>
              </a:rPr>
              <a:t>excluyen</a:t>
            </a:r>
            <a:r>
              <a:rPr lang="en-US" dirty="0">
                <a:ea typeface="+mn-lt"/>
                <a:cs typeface="+mn-lt"/>
              </a:rPr>
              <a:t> las </a:t>
            </a:r>
            <a:r>
              <a:rPr lang="en-US" dirty="0" err="1">
                <a:ea typeface="+mn-lt"/>
                <a:cs typeface="+mn-lt"/>
              </a:rPr>
              <a:t>columnas</a:t>
            </a:r>
            <a:r>
              <a:rPr lang="en-US" dirty="0">
                <a:ea typeface="+mn-lt"/>
                <a:cs typeface="+mn-lt"/>
              </a:rPr>
              <a:t> 'id', 'cycle', '</a:t>
            </a:r>
            <a:r>
              <a:rPr lang="en-US" dirty="0" err="1">
                <a:ea typeface="+mn-lt"/>
                <a:cs typeface="+mn-lt"/>
              </a:rPr>
              <a:t>failure_cycle</a:t>
            </a:r>
            <a:r>
              <a:rPr lang="en-US" dirty="0">
                <a:ea typeface="+mn-lt"/>
                <a:cs typeface="+mn-lt"/>
              </a:rPr>
              <a:t>', '</a:t>
            </a:r>
            <a:r>
              <a:rPr lang="en-US" dirty="0" err="1">
                <a:ea typeface="+mn-lt"/>
                <a:cs typeface="+mn-lt"/>
              </a:rPr>
              <a:t>is_failure_cycle</a:t>
            </a:r>
            <a:r>
              <a:rPr lang="en-US" dirty="0">
                <a:ea typeface="+mn-lt"/>
                <a:cs typeface="+mn-lt"/>
              </a:rPr>
              <a:t>', 'RUL', 'label1', 'label2'.</a:t>
            </a:r>
          </a:p>
          <a:p>
            <a:pPr indent="-28575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Se </a:t>
            </a:r>
            <a:r>
              <a:rPr lang="en-US" dirty="0" err="1">
                <a:ea typeface="+mn-lt"/>
                <a:cs typeface="+mn-lt"/>
              </a:rPr>
              <a:t>normaliza</a:t>
            </a:r>
            <a:r>
              <a:rPr lang="en-US" dirty="0">
                <a:ea typeface="+mn-lt"/>
                <a:cs typeface="+mn-lt"/>
              </a:rPr>
              <a:t> con </a:t>
            </a:r>
            <a:r>
              <a:rPr lang="en-US" dirty="0" err="1">
                <a:ea typeface="+mn-lt"/>
                <a:cs typeface="+mn-lt"/>
              </a:rPr>
              <a:t>MinMaxScaler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latin typeface="Walbaum Display Light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latin typeface="Walbaum Display Light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latin typeface="Walbaum Display Light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latin typeface="Walbaum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479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FBE08-5944-85FF-00A0-CF866A458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66E63822-1F73-670E-BFCE-2A24A3DE23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6C29ACD-AC45-5C98-782B-1746D8B6294C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94A0802-582F-14FA-1D57-CB1E3CFED044}"/>
              </a:ext>
            </a:extLst>
          </p:cNvPr>
          <p:cNvSpPr txBox="1">
            <a:spLocks/>
          </p:cNvSpPr>
          <p:nvPr/>
        </p:nvSpPr>
        <p:spPr>
          <a:xfrm>
            <a:off x="862012" y="1496220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err="1">
                <a:solidFill>
                  <a:srgbClr val="001D2E"/>
                </a:solidFill>
                <a:latin typeface="Walbaum Display Light"/>
              </a:rPr>
              <a:t>Heatmap</a:t>
            </a:r>
            <a:r>
              <a:rPr lang="es-ES" sz="2800" b="1" dirty="0">
                <a:solidFill>
                  <a:srgbClr val="001D2E"/>
                </a:solidFill>
                <a:latin typeface="Walbaum Display Light"/>
              </a:rPr>
              <a:t> para ver correlaciones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3" name="Imagen 2" descr="Calendario&#10;&#10;El contenido generado por IA puede ser incorrecto.">
            <a:extLst>
              <a:ext uri="{FF2B5EF4-FFF2-40B4-BE49-F238E27FC236}">
                <a16:creationId xmlns:a16="http://schemas.microsoft.com/office/drawing/2014/main" id="{14AD7904-91F2-6157-B42E-82B24BC4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94" y="2313555"/>
            <a:ext cx="10608469" cy="44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309BC-6CC5-97B0-BB08-E3303D525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F92B97C8-8D84-F1F4-DAA2-65B549ED14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34BD5DF-6743-CB97-5CF1-38660939620D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2AABA0C-B22E-D6A3-8FA2-B5384437AF41}"/>
              </a:ext>
            </a:extLst>
          </p:cNvPr>
          <p:cNvSpPr txBox="1">
            <a:spLocks/>
          </p:cNvSpPr>
          <p:nvPr/>
        </p:nvSpPr>
        <p:spPr>
          <a:xfrm>
            <a:off x="862012" y="1496220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/>
                </a:solidFill>
              </a:rPr>
              <a:t>LIMPIEZA DE DATOS</a:t>
            </a:r>
            <a:r>
              <a:rPr lang="es-ES" sz="2800" b="1" dirty="0">
                <a:solidFill>
                  <a:schemeClr val="bg1"/>
                </a:solidFill>
              </a:rPr>
              <a:t> </a:t>
            </a:r>
            <a:r>
              <a:rPr lang="es-ES" sz="2800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1FA105D-D897-4256-7A82-0070D75D2628}"/>
              </a:ext>
            </a:extLst>
          </p:cNvPr>
          <p:cNvSpPr txBox="1"/>
          <p:nvPr/>
        </p:nvSpPr>
        <p:spPr>
          <a:xfrm>
            <a:off x="438150" y="2605088"/>
            <a:ext cx="888682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28575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No </a:t>
            </a:r>
            <a:r>
              <a:rPr lang="en-US" dirty="0" err="1">
                <a:ea typeface="+mn-lt"/>
                <a:cs typeface="+mn-lt"/>
              </a:rPr>
              <a:t>existen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valores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nulos</a:t>
            </a:r>
            <a:endParaRPr lang="es-ES" dirty="0" err="1">
              <a:ea typeface="+mn-lt"/>
              <a:cs typeface="+mn-lt"/>
            </a:endParaRPr>
          </a:p>
          <a:p>
            <a:pPr indent="-28575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Se </a:t>
            </a:r>
            <a:r>
              <a:rPr lang="en-US" dirty="0" err="1">
                <a:ea typeface="+mn-lt"/>
                <a:cs typeface="+mn-lt"/>
              </a:rPr>
              <a:t>eliminan</a:t>
            </a:r>
            <a:r>
              <a:rPr lang="en-US" dirty="0">
                <a:ea typeface="+mn-lt"/>
                <a:cs typeface="+mn-lt"/>
              </a:rPr>
              <a:t> variables:</a:t>
            </a:r>
          </a:p>
          <a:p>
            <a:pPr lvl="1" indent="-28575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tienen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constantes</a:t>
            </a:r>
            <a:r>
              <a:rPr lang="en-US" dirty="0">
                <a:ea typeface="+mn-lt"/>
                <a:cs typeface="+mn-lt"/>
              </a:rPr>
              <a:t>: setting3, s1,s5,s10,s16,s18,s19.</a:t>
            </a:r>
          </a:p>
          <a:p>
            <a:pPr marL="457200" lvl="2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tienen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correlación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muy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alta</a:t>
            </a:r>
            <a:r>
              <a:rPr lang="en-US" dirty="0">
                <a:ea typeface="+mn-lt"/>
                <a:cs typeface="+mn-lt"/>
              </a:rPr>
              <a:t> entre </a:t>
            </a:r>
            <a:r>
              <a:rPr lang="en-US" err="1">
                <a:ea typeface="+mn-lt"/>
                <a:cs typeface="+mn-lt"/>
              </a:rPr>
              <a:t>sí</a:t>
            </a:r>
            <a:r>
              <a:rPr lang="en-US" dirty="0">
                <a:ea typeface="+mn-lt"/>
                <a:cs typeface="+mn-lt"/>
              </a:rPr>
              <a:t>: s9 y se </a:t>
            </a:r>
            <a:r>
              <a:rPr lang="en-US" err="1">
                <a:ea typeface="+mn-lt"/>
                <a:cs typeface="+mn-lt"/>
              </a:rPr>
              <a:t>deja</a:t>
            </a:r>
            <a:r>
              <a:rPr lang="en-US" dirty="0">
                <a:ea typeface="+mn-lt"/>
                <a:cs typeface="+mn-lt"/>
              </a:rPr>
              <a:t> s14.</a:t>
            </a:r>
          </a:p>
          <a:p>
            <a:pPr marL="457200" lvl="2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 variables que </a:t>
            </a:r>
            <a:r>
              <a:rPr lang="en-US" err="1">
                <a:ea typeface="+mn-lt"/>
                <a:cs typeface="+mn-lt"/>
              </a:rPr>
              <a:t>ya</a:t>
            </a:r>
            <a:r>
              <a:rPr lang="en-US" dirty="0">
                <a:ea typeface="+mn-lt"/>
                <a:cs typeface="+mn-lt"/>
              </a:rPr>
              <a:t> no son </a:t>
            </a:r>
            <a:r>
              <a:rPr lang="en-US" err="1">
                <a:ea typeface="+mn-lt"/>
                <a:cs typeface="+mn-lt"/>
              </a:rPr>
              <a:t>necesarias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failure_cycle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is_failure_cycle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457200" lvl="2" indent="-28575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 variable con </a:t>
            </a:r>
            <a:r>
              <a:rPr lang="en-US" err="1">
                <a:ea typeface="+mn-lt"/>
                <a:cs typeface="+mn-lt"/>
              </a:rPr>
              <a:t>muy</a:t>
            </a:r>
            <a:r>
              <a:rPr lang="en-US" dirty="0">
                <a:ea typeface="+mn-lt"/>
                <a:cs typeface="+mn-lt"/>
              </a:rPr>
              <a:t> baja </a:t>
            </a:r>
            <a:r>
              <a:rPr lang="en-US" err="1">
                <a:ea typeface="+mn-lt"/>
                <a:cs typeface="+mn-lt"/>
              </a:rPr>
              <a:t>correlación</a:t>
            </a:r>
            <a:r>
              <a:rPr lang="en-US" dirty="0">
                <a:ea typeface="+mn-lt"/>
                <a:cs typeface="+mn-lt"/>
              </a:rPr>
              <a:t> con las </a:t>
            </a:r>
            <a:r>
              <a:rPr lang="en-US" err="1">
                <a:ea typeface="+mn-lt"/>
                <a:cs typeface="+mn-lt"/>
              </a:rPr>
              <a:t>posibles</a:t>
            </a:r>
            <a:r>
              <a:rPr lang="en-US" dirty="0">
                <a:ea typeface="+mn-lt"/>
                <a:cs typeface="+mn-lt"/>
              </a:rPr>
              <a:t> Target: s6</a:t>
            </a:r>
          </a:p>
          <a:p>
            <a:pPr marL="742950" lvl="1" indent="-285750">
              <a:buFont typeface="Courier New"/>
              <a:buChar char="o"/>
            </a:pPr>
            <a:endParaRPr lang="en-US" dirty="0">
              <a:latin typeface="Walbaum Display Light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latin typeface="Walbaum Display Light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latin typeface="Walbaum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0231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5129-F3C5-7ABC-4506-0638490DC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87345B7A-C85A-24EE-9603-814A564D54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87ABB43-D45A-3AAF-7EB2-226D6A375986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F0A8F96-89FD-3828-4B39-182EDC8C5B09}"/>
              </a:ext>
            </a:extLst>
          </p:cNvPr>
          <p:cNvSpPr txBox="1">
            <a:spLocks/>
          </p:cNvSpPr>
          <p:nvPr/>
        </p:nvSpPr>
        <p:spPr>
          <a:xfrm>
            <a:off x="862012" y="1496220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err="1">
                <a:solidFill>
                  <a:schemeClr val="tx1"/>
                </a:solidFill>
              </a:rPr>
              <a:t>Heatmap</a:t>
            </a:r>
            <a:r>
              <a:rPr lang="es-ES" sz="2800" b="1" dirty="0">
                <a:solidFill>
                  <a:schemeClr val="tx1"/>
                </a:solidFill>
              </a:rPr>
              <a:t> </a:t>
            </a:r>
            <a:r>
              <a:rPr lang="es-ES" sz="2800" b="1" dirty="0">
                <a:solidFill>
                  <a:schemeClr val="tx1"/>
                </a:solidFill>
                <a:latin typeface="Walbaum Display Light"/>
              </a:rPr>
              <a:t>con datos limpios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3" name="Imagen 2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337959A0-1143-D611-A6ED-6DDC52553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9" y="2539201"/>
            <a:ext cx="10739438" cy="41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12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BEB3-9E88-6206-F7CC-5E779BB4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2CF1B590-253E-5D81-5B9E-2B5ED818E2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EDC67DD-2B98-6982-3C39-ECB37247874E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6FDFCDB-B50F-6CA1-FDCA-DE818DA9764E}"/>
              </a:ext>
            </a:extLst>
          </p:cNvPr>
          <p:cNvSpPr txBox="1">
            <a:spLocks/>
          </p:cNvSpPr>
          <p:nvPr/>
        </p:nvSpPr>
        <p:spPr>
          <a:xfrm>
            <a:off x="862012" y="1508126"/>
            <a:ext cx="8031396" cy="667088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/>
                </a:solidFill>
                <a:latin typeface="Walbaum Display Light"/>
              </a:rPr>
              <a:t>VISUALIZACIONES</a:t>
            </a:r>
            <a:endParaRPr lang="es-ES" b="1" dirty="0">
              <a:solidFill>
                <a:schemeClr val="tx1"/>
              </a:solidFill>
              <a:latin typeface="Walbaum Display Light"/>
            </a:endParaRPr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10211233-7C23-D3B9-84EF-0327DC182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68" y="2169254"/>
            <a:ext cx="8727282" cy="44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51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D233F-0C7A-F826-4124-D42B9C193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E68F06A-30D9-FF87-EDEF-2D306AE726F4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2- exploración de datos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  <a:p>
            <a:r>
              <a:rPr lang="es-ES" b="1" dirty="0"/>
              <a:t>    </a:t>
            </a:r>
            <a:r>
              <a:rPr lang="es-ES" b="1" dirty="0" err="1"/>
              <a:t>eda</a:t>
            </a:r>
            <a:r>
              <a:rPr lang="es-ES" b="1" dirty="0"/>
              <a:t>   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0E5D7D9-EBD2-738E-04F3-117DE1732750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/>
              <a:t>Mantenimiento Predictivo: motores de </a:t>
            </a:r>
            <a:r>
              <a:rPr lang="es-ES" sz="1600" b="1" dirty="0"/>
              <a:t>avión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267A892-BCD3-02CF-4727-921FB8F562BD}"/>
              </a:ext>
            </a:extLst>
          </p:cNvPr>
          <p:cNvSpPr txBox="1"/>
          <p:nvPr/>
        </p:nvSpPr>
        <p:spPr>
          <a:xfrm>
            <a:off x="1343025" y="2700337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label2 </a:t>
            </a:r>
          </a:p>
          <a:p>
            <a:r>
              <a:rPr lang="en-US" dirty="0"/>
              <a:t>0 17531 </a:t>
            </a:r>
          </a:p>
          <a:p>
            <a:r>
              <a:rPr lang="en-US" dirty="0"/>
              <a:t>1 1500</a:t>
            </a:r>
          </a:p>
          <a:p>
            <a:r>
              <a:rPr lang="en-US" dirty="0"/>
              <a:t>2 1600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8DA609-E806-2166-D8E8-DDE5B4697303}"/>
              </a:ext>
            </a:extLst>
          </p:cNvPr>
          <p:cNvSpPr txBox="1"/>
          <p:nvPr/>
        </p:nvSpPr>
        <p:spPr>
          <a:xfrm>
            <a:off x="889423" y="2032221"/>
            <a:ext cx="107566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Al revisar la distribución de los datos se ve que hay una mayoría de ciclos OK, </a:t>
            </a:r>
            <a:r>
              <a:rPr lang="es-ES" b="1" dirty="0"/>
              <a:t>label2=0</a:t>
            </a:r>
          </a:p>
          <a:p>
            <a:r>
              <a:rPr lang="es-ES" dirty="0"/>
              <a:t>Los datos disponibles son 17531 en modo OK, 1500 en modo MODERADO y 1600 en modo CRITICO.</a:t>
            </a:r>
          </a:p>
          <a:p>
            <a:endParaRPr lang="es-ES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E5A9A5-5436-32EC-E684-803A4418AD03}"/>
              </a:ext>
            </a:extLst>
          </p:cNvPr>
          <p:cNvSpPr txBox="1"/>
          <p:nvPr/>
        </p:nvSpPr>
        <p:spPr>
          <a:xfrm>
            <a:off x="842965" y="3902869"/>
            <a:ext cx="105060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mejorar</a:t>
            </a:r>
            <a:r>
              <a:rPr lang="en-US" dirty="0"/>
              <a:t> las </a:t>
            </a:r>
            <a:r>
              <a:rPr lang="en-US" dirty="0" err="1"/>
              <a:t>predicciones</a:t>
            </a:r>
            <a:r>
              <a:rPr lang="en-US" dirty="0"/>
              <a:t> se </a:t>
            </a:r>
            <a:r>
              <a:rPr lang="en-US" dirty="0" err="1"/>
              <a:t>probará</a:t>
            </a:r>
            <a:r>
              <a:rPr lang="en-US" dirty="0"/>
              <a:t> a </a:t>
            </a:r>
            <a:r>
              <a:rPr lang="en-US" dirty="0" err="1"/>
              <a:t>reducir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porcentajes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ciclos</a:t>
            </a:r>
            <a:r>
              <a:rPr lang="en-US" dirty="0"/>
              <a:t> OK, </a:t>
            </a:r>
            <a:r>
              <a:rPr lang="en-US" dirty="0" err="1"/>
              <a:t>quitando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primeros</a:t>
            </a:r>
            <a:r>
              <a:rPr lang="en-US" dirty="0"/>
              <a:t> </a:t>
            </a:r>
            <a:r>
              <a:rPr lang="en-US" dirty="0" err="1"/>
              <a:t>ciclos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ID o motor.</a:t>
            </a:r>
          </a:p>
          <a:p>
            <a:r>
              <a:rPr lang="en-US" dirty="0"/>
              <a:t>Se </a:t>
            </a:r>
            <a:r>
              <a:rPr lang="en-US" dirty="0" err="1"/>
              <a:t>hará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para </a:t>
            </a:r>
            <a:r>
              <a:rPr lang="en-US" dirty="0" err="1"/>
              <a:t>comprobar</a:t>
            </a:r>
            <a:r>
              <a:rPr lang="en-US" dirty="0"/>
              <a:t> que </a:t>
            </a:r>
            <a:r>
              <a:rPr lang="en-US" dirty="0" err="1"/>
              <a:t>reducción</a:t>
            </a:r>
            <a:r>
              <a:rPr lang="en-US" dirty="0"/>
              <a:t> es la optima.</a:t>
            </a: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A4F6DB-0FC0-F9B4-80F5-2666191E4114}"/>
              </a:ext>
            </a:extLst>
          </p:cNvPr>
          <p:cNvSpPr txBox="1"/>
          <p:nvPr/>
        </p:nvSpPr>
        <p:spPr>
          <a:xfrm>
            <a:off x="1343025" y="510540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label2 </a:t>
            </a:r>
          </a:p>
          <a:p>
            <a:r>
              <a:rPr lang="en-US" dirty="0"/>
              <a:t>0 10231 </a:t>
            </a:r>
          </a:p>
          <a:p>
            <a:r>
              <a:rPr lang="en-US" dirty="0"/>
              <a:t>1 1500</a:t>
            </a:r>
          </a:p>
          <a:p>
            <a:r>
              <a:rPr lang="en-US" dirty="0"/>
              <a:t>2 1600 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AA9E2E9-F87E-E8A1-47A9-052FE4CD4B60}"/>
              </a:ext>
            </a:extLst>
          </p:cNvPr>
          <p:cNvSpPr txBox="1">
            <a:spLocks/>
          </p:cNvSpPr>
          <p:nvPr/>
        </p:nvSpPr>
        <p:spPr>
          <a:xfrm>
            <a:off x="885825" y="1365251"/>
            <a:ext cx="8031396" cy="667088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/>
                </a:solidFill>
                <a:latin typeface="Walbaum Display Light"/>
              </a:rPr>
              <a:t>Reducción de valores ok</a:t>
            </a:r>
            <a:endParaRPr lang="es-ES" b="1" dirty="0">
              <a:solidFill>
                <a:schemeClr val="tx1"/>
              </a:solidFill>
              <a:latin typeface="Walbaum Displ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411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9653A-C001-55C1-597A-A0E140C0A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BB9E555-7019-C8A6-67AB-79945495C2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/>
              <a:t>3-división del </a:t>
            </a:r>
            <a:r>
              <a:rPr lang="es-ES" sz="3200" b="1" dirty="0" err="1"/>
              <a:t>dataset</a:t>
            </a:r>
            <a:r>
              <a:rPr lang="es-ES" sz="3200" b="1" dirty="0"/>
              <a:t> </a:t>
            </a:r>
            <a:r>
              <a:rPr lang="es-ES" sz="3200" b="1" dirty="0">
                <a:solidFill>
                  <a:srgbClr val="001D2E"/>
                </a:solidFill>
                <a:latin typeface="Walbaum Display Light"/>
              </a:rPr>
              <a:t> 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899AA4C-6762-340A-ECDC-3C55F2BA6961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/>
              <a:t>Mantenimiento Predictivo: motores de </a:t>
            </a:r>
            <a:r>
              <a:rPr lang="es-ES" sz="1600" b="1" dirty="0"/>
              <a:t>avión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FE6790-6CC1-9592-C7B6-CE74BE3AC6AE}"/>
              </a:ext>
            </a:extLst>
          </p:cNvPr>
          <p:cNvSpPr txBox="1"/>
          <p:nvPr/>
        </p:nvSpPr>
        <p:spPr>
          <a:xfrm>
            <a:off x="841798" y="1520252"/>
            <a:ext cx="10756617" cy="52445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SEPARACIÓN DE DATOS TRAIN /TEST</a:t>
            </a:r>
          </a:p>
          <a:p>
            <a:endParaRPr lang="es-ES" b="1" dirty="0"/>
          </a:p>
          <a:p>
            <a:r>
              <a:rPr lang="es-ES" b="1" dirty="0"/>
              <a:t>Para X se toman todas la variables menos </a:t>
            </a:r>
            <a:r>
              <a:rPr lang="es-ES" dirty="0"/>
              <a:t>'id', '</a:t>
            </a:r>
            <a:r>
              <a:rPr lang="es-ES" dirty="0" err="1"/>
              <a:t>cycle</a:t>
            </a:r>
            <a:r>
              <a:rPr lang="es-ES" dirty="0"/>
              <a:t>', 'label1', 'label2', 'RUL' </a:t>
            </a:r>
            <a:endParaRPr lang="es-ES" b="1" dirty="0"/>
          </a:p>
          <a:p>
            <a:r>
              <a:rPr lang="es-ES" dirty="0"/>
              <a:t>Para y, la Target se toma 'label2'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X = </a:t>
            </a:r>
            <a:r>
              <a:rPr lang="es-ES" dirty="0" err="1"/>
              <a:t>df_filtered.drop</a:t>
            </a:r>
            <a:r>
              <a:rPr lang="es-ES" dirty="0"/>
              <a:t>(</a:t>
            </a:r>
            <a:r>
              <a:rPr lang="es-ES" dirty="0" err="1"/>
              <a:t>columns</a:t>
            </a:r>
            <a:r>
              <a:rPr lang="es-ES" dirty="0"/>
              <a:t>=['id', '</a:t>
            </a:r>
            <a:r>
              <a:rPr lang="es-ES" dirty="0" err="1"/>
              <a:t>cycle</a:t>
            </a:r>
            <a:r>
              <a:rPr lang="es-ES" dirty="0"/>
              <a:t>', 'label1', 'label2', 'RUL'])</a:t>
            </a:r>
          </a:p>
          <a:p>
            <a:r>
              <a:rPr lang="es-ES" dirty="0"/>
              <a:t>y = </a:t>
            </a:r>
            <a:r>
              <a:rPr lang="es-ES" dirty="0" err="1"/>
              <a:t>df_filtered</a:t>
            </a:r>
            <a:r>
              <a:rPr lang="es-ES" dirty="0"/>
              <a:t>['label2']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Se toma el 20% de los datos para la parte de test y por tanto el 80% para entrenar los modelos:</a:t>
            </a:r>
          </a:p>
          <a:p>
            <a:endParaRPr lang="es-ES" dirty="0"/>
          </a:p>
          <a:p>
            <a:r>
              <a:rPr lang="es-ES" dirty="0" err="1"/>
              <a:t>X_train</a:t>
            </a:r>
            <a:r>
              <a:rPr lang="es-ES" dirty="0"/>
              <a:t>, </a:t>
            </a:r>
            <a:r>
              <a:rPr lang="es-ES" dirty="0" err="1"/>
              <a:t>X_test</a:t>
            </a:r>
            <a:r>
              <a:rPr lang="es-ES" dirty="0"/>
              <a:t>, </a:t>
            </a:r>
            <a:r>
              <a:rPr lang="es-ES" dirty="0" err="1"/>
              <a:t>y_train</a:t>
            </a:r>
            <a:r>
              <a:rPr lang="es-ES" dirty="0"/>
              <a:t>, </a:t>
            </a:r>
            <a:r>
              <a:rPr lang="es-ES" dirty="0" err="1"/>
              <a:t>y_test</a:t>
            </a:r>
            <a:r>
              <a:rPr lang="es-ES" dirty="0"/>
              <a:t> = </a:t>
            </a:r>
            <a:r>
              <a:rPr lang="es-ES" dirty="0" err="1"/>
              <a:t>train_test_split</a:t>
            </a:r>
            <a:r>
              <a:rPr lang="es-ES" dirty="0"/>
              <a:t>(X, y, </a:t>
            </a:r>
            <a:r>
              <a:rPr lang="es-ES" dirty="0" err="1"/>
              <a:t>test_size</a:t>
            </a:r>
            <a:r>
              <a:rPr lang="es-ES" dirty="0"/>
              <a:t>=0.2, </a:t>
            </a:r>
            <a:r>
              <a:rPr lang="es-ES" dirty="0" err="1"/>
              <a:t>random_state</a:t>
            </a:r>
            <a:r>
              <a:rPr lang="es-ES" dirty="0"/>
              <a:t>=10)</a:t>
            </a:r>
          </a:p>
          <a:p>
            <a:endParaRPr lang="es-ES"/>
          </a:p>
          <a:p>
            <a:r>
              <a:rPr lang="es-ES" dirty="0"/>
              <a:t>Train: (10664, 13) </a:t>
            </a:r>
          </a:p>
          <a:p>
            <a:r>
              <a:rPr lang="es-ES" dirty="0"/>
              <a:t>Test: (2667, 13)</a:t>
            </a:r>
          </a:p>
          <a:p>
            <a:endParaRPr lang="es-ES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83787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286"/>
            <a:ext cx="2214283" cy="5617193"/>
          </a:xfrm>
          <a:noFill/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590" y="318787"/>
            <a:ext cx="6088254" cy="6536076"/>
          </a:xfrm>
          <a:noFill/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es-ES"/>
            </a:defPPr>
          </a:lstStyle>
          <a:p>
            <a:r>
              <a:rPr lang="es-ES" sz="2000" b="1" dirty="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1-  INTRODUCCIÓN</a:t>
            </a:r>
            <a:endParaRPr lang="es-ES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r>
              <a:rPr lang="es-ES" sz="2000" b="1" dirty="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2-  EXPLORACIÓN DE LOS DATOS (EDA)</a:t>
            </a:r>
            <a:endParaRPr lang="es-ES">
              <a:solidFill>
                <a:schemeClr val="accent1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r>
              <a:rPr lang="es-ES" sz="2000" b="1" dirty="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3-  DIVISIÓN DEL DATASET</a:t>
            </a:r>
            <a:endParaRPr lang="es-ES">
              <a:solidFill>
                <a:schemeClr val="accent1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r>
              <a:rPr lang="es-ES" sz="2000" b="1" dirty="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4-  MODELOS ENTRENADOS</a:t>
            </a:r>
            <a:endParaRPr lang="es-ES">
              <a:solidFill>
                <a:schemeClr val="accent1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r>
              <a:rPr lang="es-ES" sz="2000" b="1" dirty="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5-  EVALUACIÓN DE LOS MODELOS</a:t>
            </a:r>
            <a:endParaRPr lang="es-ES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r>
              <a:rPr lang="es-ES" sz="2000" b="1" dirty="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6-  MODELO FINAL SELECCIONADO</a:t>
            </a:r>
            <a:endParaRPr lang="es-ES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r>
              <a:rPr lang="es-ES" sz="2000" b="1" dirty="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7-  VALIDACIÓN  Y PRUEBAS FINALES</a:t>
            </a:r>
            <a:endParaRPr lang="es-ES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r>
              <a:rPr lang="es-ES" sz="2000" b="1" dirty="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8-  CONCLUSIONES</a:t>
            </a:r>
            <a:endParaRPr lang="es-ES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r>
              <a:rPr lang="es-ES" sz="2000" b="1" dirty="0">
                <a:solidFill>
                  <a:schemeClr val="accent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9- PRÓXIMOS PASOS / MEJORAS</a:t>
            </a:r>
            <a:endParaRPr lang="es-ES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endParaRPr lang="es-ES" sz="1200" dirty="0"/>
          </a:p>
        </p:txBody>
      </p:sp>
      <p:pic>
        <p:nvPicPr>
          <p:cNvPr id="6" name="Marcador de posición de 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62BD501-56CB-EA2C-3F7F-CA1047C4D7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416" t="-2631" r="14773" b="15883"/>
          <a:stretch>
            <a:fillRect/>
          </a:stretch>
        </p:blipFill>
        <p:spPr>
          <a:xfrm>
            <a:off x="8652677" y="-3056"/>
            <a:ext cx="3536528" cy="68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6C12F-6970-A56C-C833-F321CBEA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40F8B3AD-C7C5-ABC8-7854-F2FF49B656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8394" b="38394"/>
          <a:stretch/>
        </p:blipFill>
        <p:spPr>
          <a:xfrm>
            <a:off x="3586" y="4732816"/>
            <a:ext cx="12207240" cy="212140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331126C-9575-4249-7AF8-E843FC756E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/>
              <a:t>4-MODELOS </a:t>
            </a:r>
            <a:r>
              <a:rPr lang="es-ES" sz="3200" b="1" dirty="0">
                <a:solidFill>
                  <a:srgbClr val="001D2E"/>
                </a:solidFill>
                <a:latin typeface="Walbaum Display Light"/>
              </a:rPr>
              <a:t>ENTRENADOS  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A282C70-D6A1-DB06-985A-57E5E2B3C2B4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/>
              <a:t>Mantenimiento Predictivo: motores de </a:t>
            </a:r>
            <a:r>
              <a:rPr lang="es-ES" sz="1600" b="1" dirty="0"/>
              <a:t>avión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05A5EF-5710-93CA-4FB7-61D0DCBB6950}"/>
              </a:ext>
            </a:extLst>
          </p:cNvPr>
          <p:cNvSpPr txBox="1"/>
          <p:nvPr/>
        </p:nvSpPr>
        <p:spPr>
          <a:xfrm>
            <a:off x="1220866" y="1717814"/>
            <a:ext cx="582353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000" dirty="0"/>
              <a:t>MODELOS SUPERVISADOS:</a:t>
            </a:r>
          </a:p>
          <a:p>
            <a:pPr marL="742950" lvl="1" indent="-285750">
              <a:buFont typeface="Courier New"/>
              <a:buChar char="o"/>
            </a:pPr>
            <a:r>
              <a:rPr lang="es-ES" sz="2000" dirty="0"/>
              <a:t>LOGISTIC REGRESION</a:t>
            </a:r>
          </a:p>
          <a:p>
            <a:pPr marL="742950" lvl="1" indent="-285750">
              <a:buFont typeface="Courier New"/>
              <a:buChar char="o"/>
            </a:pPr>
            <a:r>
              <a:rPr lang="es-ES" sz="2000" dirty="0"/>
              <a:t>RANDOM FOREST</a:t>
            </a:r>
          </a:p>
          <a:p>
            <a:pPr marL="742950" lvl="1" indent="-285750">
              <a:buFont typeface="Courier New"/>
              <a:buChar char="o"/>
            </a:pPr>
            <a:r>
              <a:rPr lang="es-ES" sz="2000" dirty="0"/>
              <a:t>PIPELINE</a:t>
            </a:r>
          </a:p>
          <a:p>
            <a:pPr marL="742950" lvl="1" indent="-285750">
              <a:buFont typeface="Courier New"/>
              <a:buChar char="o"/>
            </a:pPr>
            <a:r>
              <a:rPr lang="es-ES" sz="2000" dirty="0"/>
              <a:t>SVM</a:t>
            </a:r>
          </a:p>
          <a:p>
            <a:pPr marL="742950" lvl="1" indent="-285750">
              <a:buFont typeface="Courier New"/>
              <a:buChar char="o"/>
            </a:pPr>
            <a:r>
              <a:rPr lang="es-ES" sz="2000" dirty="0"/>
              <a:t>RED NEURONAL</a:t>
            </a:r>
          </a:p>
          <a:p>
            <a:pPr lvl="1"/>
            <a:endParaRPr lang="es-ES" sz="2000" dirty="0"/>
          </a:p>
          <a:p>
            <a:pPr marL="285750" indent="-285750">
              <a:buFont typeface="Arial"/>
              <a:buChar char="•"/>
            </a:pPr>
            <a:r>
              <a:rPr lang="es-ES" sz="2000" dirty="0"/>
              <a:t>MODELO NO SUPERVISADO:</a:t>
            </a:r>
          </a:p>
          <a:p>
            <a:pPr marL="742950" lvl="1" indent="-285750">
              <a:buFont typeface="Courier New"/>
              <a:buChar char="o"/>
            </a:pPr>
            <a:r>
              <a:rPr lang="es-ES" sz="2000" dirty="0"/>
              <a:t>K-MEANS </a:t>
            </a:r>
          </a:p>
        </p:txBody>
      </p:sp>
    </p:spTree>
    <p:extLst>
      <p:ext uri="{BB962C8B-B14F-4D97-AF65-F5344CB8AC3E}">
        <p14:creationId xmlns:p14="http://schemas.microsoft.com/office/powerpoint/2010/main" val="172051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01DDE-13D1-4A45-8417-E0BD8723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F5FDA07D-A3FA-9E91-D9AA-F6512FB662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/>
              <a:t>4- </a:t>
            </a:r>
            <a:r>
              <a:rPr lang="es-ES" sz="3200" b="1" dirty="0">
                <a:solidFill>
                  <a:srgbClr val="001D2E"/>
                </a:solidFill>
                <a:latin typeface="Walbaum Display Light"/>
              </a:rPr>
              <a:t>modelos entrenados  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9EEAC7E-8A30-2CE3-5ECE-4EE6A90DAA41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/>
              <a:t>Mantenimiento Predictivo: motores de </a:t>
            </a:r>
            <a:r>
              <a:rPr lang="es-ES" sz="1600" b="1" dirty="0"/>
              <a:t>avión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62EC3F7-9505-6322-8DA7-3D30CF36D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086958"/>
              </p:ext>
            </p:extLst>
          </p:nvPr>
        </p:nvGraphicFramePr>
        <p:xfrm>
          <a:off x="1083468" y="1273968"/>
          <a:ext cx="8922361" cy="4602480"/>
        </p:xfrm>
        <a:graphic>
          <a:graphicData uri="http://schemas.openxmlformats.org/drawingml/2006/table">
            <a:tbl>
              <a:tblPr bandRow="1">
                <a:tableStyleId>{9DCAF9ED-07DC-4A11-8D7F-57B35C25682E}</a:tableStyleId>
              </a:tblPr>
              <a:tblGrid>
                <a:gridCol w="3815603">
                  <a:extLst>
                    <a:ext uri="{9D8B030D-6E8A-4147-A177-3AD203B41FA5}">
                      <a16:colId xmlns:a16="http://schemas.microsoft.com/office/drawing/2014/main" val="1063756878"/>
                    </a:ext>
                  </a:extLst>
                </a:gridCol>
                <a:gridCol w="5106758">
                  <a:extLst>
                    <a:ext uri="{9D8B030D-6E8A-4147-A177-3AD203B41FA5}">
                      <a16:colId xmlns:a16="http://schemas.microsoft.com/office/drawing/2014/main" val="257358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408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Regresión Logística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Interpretabilidad + costos computacionales bajos + predicción probabilística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212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err="1"/>
                        <a:t>Random</a:t>
                      </a:r>
                      <a:r>
                        <a:rPr lang="es-ES" sz="2000" dirty="0"/>
                        <a:t>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Robusto, preciso, mide importancia de sensores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677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SVM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Ideal para alta dimensionalidad y fronteras complejas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416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Red Neuronal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Capacidad de capturar no linealidades profundas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752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Pipeline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Orden y reproducibilidad del proceso completo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836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K‑</a:t>
                      </a:r>
                      <a:r>
                        <a:rPr lang="es-ES" sz="2000" err="1"/>
                        <a:t>Means</a:t>
                      </a:r>
                      <a:r>
                        <a:rPr lang="es-ES" sz="2000" dirty="0"/>
                        <a:t> (no supervisado)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Para descubrir agrupaciones naturales y validar patrones relacionados con Label2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80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595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0228C-B0AC-7F03-7FDE-2127A5AC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E3BA9FF-CE8E-A4A6-F4AC-A5D6038AA9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/>
              <a:t>4- </a:t>
            </a:r>
            <a:r>
              <a:rPr lang="es-ES" sz="3200" b="1" dirty="0">
                <a:solidFill>
                  <a:srgbClr val="001D2E"/>
                </a:solidFill>
                <a:latin typeface="Walbaum Display Light"/>
              </a:rPr>
              <a:t>modelos entrenados  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E902FA8-114C-0B0F-CF12-879CD4E86CCE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/>
              <a:t>Mantenimiento Predictivo: motores de </a:t>
            </a:r>
            <a:r>
              <a:rPr lang="es-ES" sz="1600" b="1" dirty="0"/>
              <a:t>avión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792781-F7E9-7D75-8062-20148936EB71}"/>
              </a:ext>
            </a:extLst>
          </p:cNvPr>
          <p:cNvSpPr txBox="1"/>
          <p:nvPr/>
        </p:nvSpPr>
        <p:spPr>
          <a:xfrm>
            <a:off x="747712" y="1473994"/>
            <a:ext cx="1069657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Modelos</a:t>
            </a:r>
            <a:r>
              <a:rPr lang="en-US" b="1" dirty="0"/>
              <a:t> </a:t>
            </a:r>
            <a:r>
              <a:rPr lang="en-US" b="1" dirty="0" err="1"/>
              <a:t>Supervisados</a:t>
            </a:r>
            <a:endParaRPr lang="en-US" b="1"/>
          </a:p>
          <a:p>
            <a:r>
              <a:rPr lang="en-US" b="1" dirty="0"/>
              <a:t>1. </a:t>
            </a:r>
            <a:r>
              <a:rPr lang="en-US" b="1" dirty="0" err="1"/>
              <a:t>Regresión</a:t>
            </a:r>
            <a:r>
              <a:rPr lang="en-US" b="1" dirty="0"/>
              <a:t> </a:t>
            </a:r>
            <a:r>
              <a:rPr lang="en-US" b="1" dirty="0" err="1"/>
              <a:t>Logística</a:t>
            </a:r>
            <a:endParaRPr lang="en-US" b="1"/>
          </a:p>
          <a:p>
            <a:pPr marL="228600" indent="-228600">
              <a:buFont typeface=""/>
              <a:buChar char="•"/>
            </a:pPr>
            <a:r>
              <a:rPr lang="en-US" dirty="0"/>
              <a:t>Ideal para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clasificación</a:t>
            </a:r>
            <a:r>
              <a:rPr lang="en-US" dirty="0"/>
              <a:t> multinomial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Label2 (</a:t>
            </a:r>
            <a:r>
              <a:rPr lang="en-US" dirty="0" err="1"/>
              <a:t>clases</a:t>
            </a:r>
            <a:r>
              <a:rPr lang="en-US" dirty="0"/>
              <a:t> 0, 1 y 2).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Produce </a:t>
            </a:r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interpretables</a:t>
            </a:r>
            <a:r>
              <a:rPr lang="en-US" dirty="0"/>
              <a:t> y </a:t>
            </a:r>
            <a:r>
              <a:rPr lang="en-US" dirty="0" err="1"/>
              <a:t>gestiona</a:t>
            </a:r>
            <a:r>
              <a:rPr lang="en-US" dirty="0"/>
              <a:t> </a:t>
            </a:r>
            <a:r>
              <a:rPr lang="en-US" dirty="0" err="1"/>
              <a:t>eficientemente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linealmente</a:t>
            </a:r>
            <a:r>
              <a:rPr lang="en-US" dirty="0"/>
              <a:t> </a:t>
            </a:r>
            <a:r>
              <a:rPr lang="en-US" dirty="0" err="1"/>
              <a:t>separables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Es </a:t>
            </a:r>
            <a:r>
              <a:rPr lang="en-US" dirty="0" err="1"/>
              <a:t>rápido</a:t>
            </a:r>
            <a:r>
              <a:rPr lang="en-US" dirty="0"/>
              <a:t> y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entender</a:t>
            </a:r>
            <a:r>
              <a:rPr lang="en-US" dirty="0"/>
              <a:t>, lo que </a:t>
            </a:r>
            <a:r>
              <a:rPr lang="en-US" dirty="0" err="1"/>
              <a:t>facilita</a:t>
            </a:r>
            <a:r>
              <a:rPr lang="en-US" dirty="0"/>
              <a:t>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variables </a:t>
            </a:r>
            <a:r>
              <a:rPr lang="en-US" dirty="0" err="1"/>
              <a:t>influyen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predicción</a:t>
            </a:r>
            <a:r>
              <a:rPr lang="en-US" dirty="0"/>
              <a:t> 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r>
              <a:rPr lang="en-US" b="1" dirty="0"/>
              <a:t>2. Random Forest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Combina</a:t>
            </a:r>
            <a:r>
              <a:rPr lang="en-US" dirty="0"/>
              <a:t> </a:t>
            </a:r>
            <a:r>
              <a:rPr lang="en-US" dirty="0" err="1"/>
              <a:t>múltiples</a:t>
            </a:r>
            <a:r>
              <a:rPr lang="en-US" dirty="0"/>
              <a:t> </a:t>
            </a:r>
            <a:r>
              <a:rPr lang="en-US" dirty="0" err="1"/>
              <a:t>árboles</a:t>
            </a:r>
            <a:r>
              <a:rPr lang="en-US" dirty="0"/>
              <a:t> para </a:t>
            </a:r>
            <a:r>
              <a:rPr lang="en-US" dirty="0" err="1"/>
              <a:t>reducir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sobreajuste</a:t>
            </a:r>
            <a:r>
              <a:rPr lang="en-US" dirty="0"/>
              <a:t> y </a:t>
            </a:r>
            <a:r>
              <a:rPr lang="en-US" dirty="0" err="1"/>
              <a:t>mejorar</a:t>
            </a:r>
            <a:r>
              <a:rPr lang="en-US" dirty="0"/>
              <a:t> </a:t>
            </a:r>
            <a:r>
              <a:rPr lang="en-US" dirty="0" err="1"/>
              <a:t>precisión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tabulares</a:t>
            </a:r>
            <a:r>
              <a:rPr lang="en-US" dirty="0"/>
              <a:t> .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Proporciona</a:t>
            </a:r>
            <a:r>
              <a:rPr lang="en-US" dirty="0"/>
              <a:t> </a:t>
            </a:r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importancia</a:t>
            </a:r>
            <a:r>
              <a:rPr lang="en-US" dirty="0"/>
              <a:t> de variables, </a:t>
            </a:r>
            <a:r>
              <a:rPr lang="en-US" dirty="0" err="1"/>
              <a:t>útiles</a:t>
            </a:r>
            <a:r>
              <a:rPr lang="en-US" dirty="0"/>
              <a:t> para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sensores</a:t>
            </a:r>
            <a:r>
              <a:rPr lang="en-US" dirty="0"/>
              <a:t> o </a:t>
            </a:r>
            <a:r>
              <a:rPr lang="en-US" dirty="0" err="1"/>
              <a:t>parámetros</a:t>
            </a:r>
            <a:r>
              <a:rPr lang="en-US" dirty="0"/>
              <a:t> </a:t>
            </a:r>
            <a:r>
              <a:rPr lang="en-US" dirty="0" err="1"/>
              <a:t>predicen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 Label2.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Robusto </a:t>
            </a:r>
            <a:r>
              <a:rPr lang="en-US" dirty="0" err="1"/>
              <a:t>frente</a:t>
            </a:r>
            <a:r>
              <a:rPr lang="en-US" dirty="0"/>
              <a:t> 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 o </a:t>
            </a:r>
            <a:r>
              <a:rPr lang="en-US" dirty="0" err="1"/>
              <a:t>ruido</a:t>
            </a:r>
            <a:r>
              <a:rPr lang="en-US" dirty="0"/>
              <a:t> 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r>
              <a:rPr lang="en-US" b="1" dirty="0"/>
              <a:t>3. Pipeline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Encapsula</a:t>
            </a:r>
            <a:r>
              <a:rPr lang="en-US" dirty="0"/>
              <a:t> </a:t>
            </a:r>
            <a:r>
              <a:rPr lang="en-US" dirty="0" err="1"/>
              <a:t>preprocesamiento</a:t>
            </a:r>
            <a:r>
              <a:rPr lang="en-US" dirty="0"/>
              <a:t> (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, </a:t>
            </a:r>
            <a:r>
              <a:rPr lang="en-US" dirty="0" err="1"/>
              <a:t>escalado</a:t>
            </a:r>
            <a:r>
              <a:rPr lang="en-US" dirty="0"/>
              <a:t>) y </a:t>
            </a:r>
            <a:r>
              <a:rPr lang="en-US" dirty="0" err="1"/>
              <a:t>selección</a:t>
            </a:r>
            <a:r>
              <a:rPr lang="en-US" dirty="0"/>
              <a:t> de </a:t>
            </a:r>
            <a:r>
              <a:rPr lang="en-US" dirty="0" err="1"/>
              <a:t>modelo</a:t>
            </a:r>
            <a:r>
              <a:rPr lang="en-US" dirty="0"/>
              <a:t> de forma </a:t>
            </a:r>
            <a:r>
              <a:rPr lang="en-US" dirty="0" err="1"/>
              <a:t>ordenada</a:t>
            </a:r>
            <a:r>
              <a:rPr lang="en-US" dirty="0"/>
              <a:t> y reproducible.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Facilita</a:t>
            </a:r>
            <a:r>
              <a:rPr lang="en-US" dirty="0"/>
              <a:t> </a:t>
            </a:r>
            <a:r>
              <a:rPr lang="en-US" dirty="0" err="1"/>
              <a:t>experimentar</a:t>
            </a:r>
            <a:r>
              <a:rPr lang="en-US" dirty="0"/>
              <a:t> con </a:t>
            </a:r>
            <a:r>
              <a:rPr lang="en-US" dirty="0" err="1"/>
              <a:t>múltiples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(SVM, Logistic, Random Forest, KNN…), </a:t>
            </a:r>
            <a:r>
              <a:rPr lang="en-US" dirty="0" err="1"/>
              <a:t>asegurando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escalado</a:t>
            </a:r>
            <a:r>
              <a:rPr lang="en-US" dirty="0"/>
              <a:t> se </a:t>
            </a:r>
            <a:r>
              <a:rPr lang="en-US" dirty="0" err="1"/>
              <a:t>aplica</a:t>
            </a:r>
            <a:r>
              <a:rPr lang="en-US" dirty="0"/>
              <a:t> </a:t>
            </a:r>
            <a:r>
              <a:rPr lang="en-US" dirty="0" err="1"/>
              <a:t>consistentemente</a:t>
            </a:r>
            <a:r>
              <a:rPr lang="en-US" dirty="0"/>
              <a:t> 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Mejora</a:t>
            </a:r>
            <a:r>
              <a:rPr lang="en-US" dirty="0"/>
              <a:t> </a:t>
            </a:r>
            <a:r>
              <a:rPr lang="en-US" dirty="0" err="1"/>
              <a:t>eficiencia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validación</a:t>
            </a:r>
            <a:r>
              <a:rPr lang="en-US" dirty="0"/>
              <a:t> </a:t>
            </a:r>
            <a:r>
              <a:rPr lang="en-US" dirty="0" err="1"/>
              <a:t>cruzada</a:t>
            </a:r>
            <a:r>
              <a:rPr lang="en-US" dirty="0"/>
              <a:t> y </a:t>
            </a:r>
            <a:r>
              <a:rPr lang="en-US" dirty="0" err="1"/>
              <a:t>evita</a:t>
            </a:r>
            <a:r>
              <a:rPr lang="en-US" dirty="0"/>
              <a:t> </a:t>
            </a:r>
            <a:r>
              <a:rPr lang="en-US" dirty="0" err="1"/>
              <a:t>fugas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entre </a:t>
            </a:r>
            <a:r>
              <a:rPr lang="en-US" dirty="0" err="1"/>
              <a:t>fases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9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E36A5-6364-DF38-ABFB-E9719E00A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451945A-0661-3282-643D-D3B6BD73D7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/>
              <a:t>4- </a:t>
            </a:r>
            <a:r>
              <a:rPr lang="es-ES" sz="3200" b="1" dirty="0">
                <a:solidFill>
                  <a:srgbClr val="001D2E"/>
                </a:solidFill>
                <a:latin typeface="Walbaum Display Light"/>
              </a:rPr>
              <a:t>modelos entrenados  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FA1FA49-A7DF-9382-5789-BAC09E10F708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/>
              <a:t>Mantenimiento Predictivo: motores de </a:t>
            </a:r>
            <a:r>
              <a:rPr lang="es-ES" sz="1600" b="1" dirty="0"/>
              <a:t>avión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1F7DF4-8D37-F5C3-B860-03544133C4BD}"/>
              </a:ext>
            </a:extLst>
          </p:cNvPr>
          <p:cNvSpPr txBox="1"/>
          <p:nvPr/>
        </p:nvSpPr>
        <p:spPr>
          <a:xfrm>
            <a:off x="842962" y="1426369"/>
            <a:ext cx="1069657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4. Support Vector Machine (SVM)</a:t>
            </a:r>
            <a:endParaRPr lang="es-ES" dirty="0"/>
          </a:p>
          <a:p>
            <a:pPr marL="228600" indent="-228600">
              <a:buFont typeface=""/>
              <a:buChar char="•"/>
            </a:pPr>
            <a:r>
              <a:rPr lang="en-US" dirty="0"/>
              <a:t>Potente tanto para </a:t>
            </a:r>
            <a:r>
              <a:rPr lang="en-US" dirty="0" err="1"/>
              <a:t>clasificaciones</a:t>
            </a:r>
            <a:r>
              <a:rPr lang="en-US" dirty="0"/>
              <a:t> </a:t>
            </a:r>
            <a:r>
              <a:rPr lang="en-US" dirty="0" err="1"/>
              <a:t>lineales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no </a:t>
            </a:r>
            <a:r>
              <a:rPr lang="en-US" dirty="0" err="1"/>
              <a:t>lineales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núcleos</a:t>
            </a:r>
            <a:r>
              <a:rPr lang="en-US" dirty="0"/>
              <a:t> (kernels) 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Funciona</a:t>
            </a:r>
            <a:r>
              <a:rPr lang="en-US" dirty="0"/>
              <a:t> bien con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dimensionalidad</a:t>
            </a:r>
            <a:r>
              <a:rPr lang="en-US" dirty="0"/>
              <a:t> de </a:t>
            </a:r>
            <a:r>
              <a:rPr lang="en-US" dirty="0" err="1"/>
              <a:t>tus</a:t>
            </a:r>
            <a:r>
              <a:rPr lang="en-US" dirty="0"/>
              <a:t> variables de </a:t>
            </a:r>
            <a:r>
              <a:rPr lang="en-US" dirty="0" err="1"/>
              <a:t>sensores</a:t>
            </a:r>
            <a:r>
              <a:rPr lang="en-US" dirty="0"/>
              <a:t> 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Suele</a:t>
            </a:r>
            <a:r>
              <a:rPr lang="en-US" dirty="0"/>
              <a:t> </a:t>
            </a:r>
            <a:r>
              <a:rPr lang="en-US" dirty="0" err="1"/>
              <a:t>ofrecer</a:t>
            </a:r>
            <a:r>
              <a:rPr lang="en-US" dirty="0"/>
              <a:t> </a:t>
            </a:r>
            <a:r>
              <a:rPr lang="en-US" dirty="0" err="1"/>
              <a:t>buena</a:t>
            </a:r>
            <a:r>
              <a:rPr lang="en-US" dirty="0"/>
              <a:t> </a:t>
            </a:r>
            <a:r>
              <a:rPr lang="en-US" dirty="0" err="1"/>
              <a:t>generalización</a:t>
            </a:r>
            <a:r>
              <a:rPr lang="en-US" dirty="0"/>
              <a:t> (</a:t>
            </a:r>
            <a:r>
              <a:rPr lang="en-US" dirty="0" err="1"/>
              <a:t>margen</a:t>
            </a:r>
            <a:r>
              <a:rPr lang="en-US" dirty="0"/>
              <a:t> </a:t>
            </a:r>
            <a:r>
              <a:rPr lang="en-US" dirty="0" err="1"/>
              <a:t>máximo</a:t>
            </a:r>
            <a:r>
              <a:rPr lang="en-US" dirty="0"/>
              <a:t>) </a:t>
            </a:r>
            <a:r>
              <a:rPr lang="en-US" dirty="0" err="1"/>
              <a:t>aunque</a:t>
            </a:r>
            <a:r>
              <a:rPr lang="en-US" dirty="0"/>
              <a:t> es </a:t>
            </a:r>
            <a:r>
              <a:rPr lang="en-US" dirty="0" err="1"/>
              <a:t>más</a:t>
            </a:r>
            <a:r>
              <a:rPr lang="en-US" dirty="0"/>
              <a:t> lento de </a:t>
            </a:r>
            <a:r>
              <a:rPr lang="en-US" dirty="0" err="1"/>
              <a:t>entrenar</a:t>
            </a:r>
            <a:endParaRPr lang="en-US"/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r>
              <a:rPr lang="en-US" b="1" dirty="0"/>
              <a:t>5. Red Neuronal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Útil</a:t>
            </a:r>
            <a:r>
              <a:rPr lang="en-US" dirty="0"/>
              <a:t> para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relaciones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y no </a:t>
            </a:r>
            <a:r>
              <a:rPr lang="en-US" dirty="0" err="1"/>
              <a:t>lineales</a:t>
            </a:r>
            <a:r>
              <a:rPr lang="en-US" dirty="0"/>
              <a:t> entre </a:t>
            </a:r>
            <a:r>
              <a:rPr lang="en-US" dirty="0" err="1"/>
              <a:t>sensores</a:t>
            </a:r>
            <a:r>
              <a:rPr lang="en-US" dirty="0"/>
              <a:t> y la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fallo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Capaz de </a:t>
            </a:r>
            <a:r>
              <a:rPr lang="en-US" dirty="0" err="1"/>
              <a:t>extraer</a:t>
            </a:r>
            <a:r>
              <a:rPr lang="en-US" dirty="0"/>
              <a:t> </a:t>
            </a:r>
            <a:r>
              <a:rPr lang="en-US" dirty="0" err="1"/>
              <a:t>automáticamente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relevantes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son </a:t>
            </a:r>
            <a:r>
              <a:rPr lang="en-US" dirty="0" err="1"/>
              <a:t>abundantes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alcanzar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precisión</a:t>
            </a:r>
            <a:r>
              <a:rPr lang="en-US" dirty="0"/>
              <a:t>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cómputo</a:t>
            </a:r>
            <a:r>
              <a:rPr lang="en-US" dirty="0"/>
              <a:t> y 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interpretar</a:t>
            </a:r>
            <a:r>
              <a:rPr lang="en-US" dirty="0"/>
              <a:t> 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r>
              <a:rPr lang="en-US" b="1" dirty="0" err="1"/>
              <a:t>Modelo</a:t>
            </a:r>
            <a:r>
              <a:rPr lang="en-US" b="1" dirty="0"/>
              <a:t> No </a:t>
            </a:r>
            <a:r>
              <a:rPr lang="en-US" b="1" dirty="0" err="1"/>
              <a:t>Supervisado</a:t>
            </a:r>
            <a:endParaRPr lang="en-US" b="1"/>
          </a:p>
          <a:p>
            <a:r>
              <a:rPr lang="en-US" b="1" dirty="0"/>
              <a:t>6. K‑Means Clustering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Agrupa</a:t>
            </a: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sin usar Label2, </a:t>
            </a:r>
            <a:r>
              <a:rPr lang="en-US" dirty="0" err="1"/>
              <a:t>identificando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r>
              <a:rPr lang="en-US" dirty="0"/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exploratorio</a:t>
            </a:r>
            <a:r>
              <a:rPr lang="en-US" dirty="0"/>
              <a:t> para </a:t>
            </a:r>
            <a:r>
              <a:rPr lang="en-US" dirty="0" err="1"/>
              <a:t>validar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grupos</a:t>
            </a:r>
            <a:r>
              <a:rPr lang="en-US" dirty="0"/>
              <a:t> </a:t>
            </a:r>
            <a:r>
              <a:rPr lang="en-US" dirty="0" err="1"/>
              <a:t>reflejan</a:t>
            </a:r>
            <a:r>
              <a:rPr lang="en-US" dirty="0"/>
              <a:t> </a:t>
            </a:r>
            <a:r>
              <a:rPr lang="en-US" dirty="0" err="1"/>
              <a:t>realmente</a:t>
            </a:r>
            <a:r>
              <a:rPr lang="en-US" dirty="0"/>
              <a:t> la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fallo</a:t>
            </a:r>
            <a:r>
              <a:rPr lang="en-US" dirty="0"/>
              <a:t> (Label2).</a:t>
            </a:r>
          </a:p>
          <a:p>
            <a:pPr marL="228600" indent="-228600">
              <a:buFont typeface=""/>
              <a:buChar char="•"/>
            </a:pP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usarse</a:t>
            </a:r>
            <a:r>
              <a:rPr lang="en-US" dirty="0"/>
              <a:t> luego para </a:t>
            </a:r>
            <a:r>
              <a:rPr lang="en-US" dirty="0" err="1"/>
              <a:t>diseñar</a:t>
            </a:r>
            <a:r>
              <a:rPr lang="en-US" dirty="0"/>
              <a:t> </a:t>
            </a:r>
            <a:r>
              <a:rPr lang="en-US" dirty="0" err="1"/>
              <a:t>alertas</a:t>
            </a:r>
            <a:r>
              <a:rPr lang="en-US" dirty="0"/>
              <a:t> o </a:t>
            </a:r>
            <a:r>
              <a:rPr lang="en-US" dirty="0" err="1"/>
              <a:t>estrategias</a:t>
            </a:r>
            <a:r>
              <a:rPr lang="en-US" dirty="0"/>
              <a:t> de </a:t>
            </a:r>
            <a:r>
              <a:rPr lang="en-US" dirty="0" err="1"/>
              <a:t>mantenimiento</a:t>
            </a:r>
            <a:r>
              <a:rPr lang="en-US" dirty="0"/>
              <a:t> </a:t>
            </a:r>
            <a:r>
              <a:rPr lang="en-US" dirty="0" err="1"/>
              <a:t>preventivo</a:t>
            </a:r>
            <a:r>
              <a:rPr lang="en-US" dirty="0"/>
              <a:t> </a:t>
            </a:r>
            <a:r>
              <a:rPr lang="en-US" dirty="0" err="1"/>
              <a:t>basadas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pertenencia</a:t>
            </a:r>
            <a:r>
              <a:rPr lang="en-US" dirty="0"/>
              <a:t> al cluster.</a:t>
            </a:r>
          </a:p>
          <a:p>
            <a:pPr marL="228600" indent="-228600">
              <a:buFont typeface=""/>
              <a:buChar char="•"/>
            </a:pPr>
            <a:r>
              <a:rPr lang="en-US" b="1" dirty="0"/>
              <a:t>K‑Means</a:t>
            </a:r>
            <a:r>
              <a:rPr lang="en-US" dirty="0"/>
              <a:t>, </a:t>
            </a:r>
            <a:r>
              <a:rPr lang="en-US" dirty="0" err="1"/>
              <a:t>aunque</a:t>
            </a:r>
            <a:r>
              <a:rPr lang="en-US" dirty="0"/>
              <a:t> no </a:t>
            </a:r>
            <a:r>
              <a:rPr lang="en-US" dirty="0" err="1"/>
              <a:t>predice</a:t>
            </a:r>
            <a:r>
              <a:rPr lang="en-US" dirty="0"/>
              <a:t> Label2 </a:t>
            </a:r>
            <a:r>
              <a:rPr lang="en-US" dirty="0" err="1"/>
              <a:t>directamente</a:t>
            </a:r>
            <a:r>
              <a:rPr lang="en-US" dirty="0"/>
              <a:t>,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estructuras</a:t>
            </a:r>
            <a:r>
              <a:rPr lang="en-US" dirty="0"/>
              <a:t> </a:t>
            </a:r>
            <a:r>
              <a:rPr lang="en-US" dirty="0" err="1"/>
              <a:t>subyacentes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correlacionar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deterioro</a:t>
            </a:r>
            <a:r>
              <a:rPr lang="en-US" dirty="0"/>
              <a:t> del motor y </a:t>
            </a:r>
            <a:r>
              <a:rPr lang="en-US" dirty="0" err="1"/>
              <a:t>anticipar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de </a:t>
            </a:r>
            <a:r>
              <a:rPr lang="en-US" dirty="0" err="1"/>
              <a:t>fallo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2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D5C68-E136-CC52-C51B-F8CBBDA9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3BD247F1-723E-DFD7-E694-28350E3BB8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 l="42" t="368" r="-76" b="17697"/>
          <a:stretch>
            <a:fillRect/>
          </a:stretch>
        </p:blipFill>
        <p:spPr>
          <a:xfrm>
            <a:off x="-15455" y="1086"/>
            <a:ext cx="12211441" cy="748823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41FDBF7-A579-7C22-8837-C6FB539A15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</a:rPr>
              <a:t>5- evaluación de </a:t>
            </a:r>
            <a:r>
              <a:rPr lang="es-ES" sz="3200" b="1" dirty="0">
                <a:solidFill>
                  <a:srgbClr val="FFFFFF"/>
                </a:solidFill>
                <a:latin typeface="Walbaum Display Light"/>
              </a:rPr>
              <a:t>los modelos</a:t>
            </a:r>
            <a:r>
              <a:rPr lang="es-ES" b="1" dirty="0">
                <a:solidFill>
                  <a:srgbClr val="FFFFFF"/>
                </a:solidFill>
                <a:latin typeface="Walbaum Display Light"/>
              </a:rPr>
              <a:t>      </a:t>
            </a:r>
            <a:endParaRPr lang="es-ES" sz="1100" b="1" i="0" dirty="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0B4C0D5-1752-D83D-E4BD-CA0DCE829CE0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>
                <a:solidFill>
                  <a:schemeClr val="bg1"/>
                </a:solidFill>
              </a:rPr>
              <a:t>Mantenimiento Predictivo: motores de avión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F3CFDED-B706-D007-24E8-9AA2EE0B7C2A}"/>
              </a:ext>
            </a:extLst>
          </p:cNvPr>
          <p:cNvSpPr/>
          <p:nvPr/>
        </p:nvSpPr>
        <p:spPr>
          <a:xfrm>
            <a:off x="840240" y="1682907"/>
            <a:ext cx="8693414" cy="710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s-ES" sz="2400" dirty="0">
                <a:latin typeface="Univers Light"/>
                <a:ea typeface="Segoe UI"/>
                <a:cs typeface="Segoe UI"/>
              </a:rPr>
              <a:t>​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1D9567B-E490-86AA-29D4-274CD2ACF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687" y="2065265"/>
            <a:ext cx="9144000" cy="3361254"/>
          </a:xfrm>
          <a:noFill/>
        </p:spPr>
        <p:txBody>
          <a:bodyPr rtlCol="0" anchor="b"/>
          <a:lstStyle>
            <a:defPPr>
              <a:defRPr lang="es-ES"/>
            </a:defPPr>
          </a:lstStyle>
          <a:p>
            <a:pPr algn="l"/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algn="l"/>
            <a:br>
              <a:rPr lang="es-ES" sz="2400" dirty="0">
                <a:solidFill>
                  <a:schemeClr val="tx1"/>
                </a:solidFill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endParaRPr lang="es-ES" sz="240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</p:txBody>
      </p:sp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41F31EE0-291B-DC80-2A80-D43502786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068" y="3540919"/>
            <a:ext cx="4341019" cy="380047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06958E6-1302-054F-02C5-FBABAA4C5AB5}"/>
              </a:ext>
            </a:extLst>
          </p:cNvPr>
          <p:cNvSpPr txBox="1"/>
          <p:nvPr/>
        </p:nvSpPr>
        <p:spPr>
          <a:xfrm>
            <a:off x="1165561" y="1855224"/>
            <a:ext cx="3375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LOGISTIC REGRESION</a:t>
            </a:r>
          </a:p>
        </p:txBody>
      </p:sp>
      <p:pic>
        <p:nvPicPr>
          <p:cNvPr id="12" name="Imagen 11" descr="Calendario&#10;&#10;El contenido generado por IA puede ser incorrecto.">
            <a:extLst>
              <a:ext uri="{FF2B5EF4-FFF2-40B4-BE49-F238E27FC236}">
                <a16:creationId xmlns:a16="http://schemas.microsoft.com/office/drawing/2014/main" id="{12991BC7-4057-7F83-1B2C-C317B4F42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412" y="1214437"/>
            <a:ext cx="5126832" cy="236934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F4B0381-0B05-9AE7-287D-FEED6BC43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900" y="3512343"/>
            <a:ext cx="4096825" cy="3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43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549B1-2053-76A3-ED10-27138519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C3A717D0-8644-005B-D4FA-478DE310D8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 l="42" t="368" r="-76" b="17697"/>
          <a:stretch>
            <a:fillRect/>
          </a:stretch>
        </p:blipFill>
        <p:spPr>
          <a:xfrm>
            <a:off x="-15455" y="1086"/>
            <a:ext cx="12211441" cy="748823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6508C1F-A9A1-972E-B99F-41A047D78B3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</a:rPr>
              <a:t>5- evaluación de </a:t>
            </a:r>
            <a:r>
              <a:rPr lang="es-ES" sz="3200" b="1" dirty="0">
                <a:solidFill>
                  <a:srgbClr val="FFFFFF"/>
                </a:solidFill>
                <a:latin typeface="Walbaum Display Light"/>
              </a:rPr>
              <a:t>los modelos</a:t>
            </a:r>
            <a:r>
              <a:rPr lang="es-ES" b="1" dirty="0">
                <a:solidFill>
                  <a:srgbClr val="FFFFFF"/>
                </a:solidFill>
                <a:latin typeface="Walbaum Display Light"/>
              </a:rPr>
              <a:t>      </a:t>
            </a:r>
            <a:endParaRPr lang="es-ES" sz="1100" b="1" i="0" dirty="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7A67D52-8D2C-5C83-7FA8-E2C96CC7B436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>
                <a:solidFill>
                  <a:schemeClr val="bg1"/>
                </a:solidFill>
              </a:rPr>
              <a:t>Mantenimiento Predictivo: motores de avión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6076BC9-4312-BFDC-7833-1EFFF75C782C}"/>
              </a:ext>
            </a:extLst>
          </p:cNvPr>
          <p:cNvSpPr/>
          <p:nvPr/>
        </p:nvSpPr>
        <p:spPr>
          <a:xfrm>
            <a:off x="840240" y="1682907"/>
            <a:ext cx="8693414" cy="710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s-ES" sz="2400" dirty="0">
                <a:latin typeface="Univers Light"/>
                <a:ea typeface="Segoe UI"/>
                <a:cs typeface="Segoe UI"/>
              </a:rPr>
              <a:t>​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4739423-923B-0BC3-8978-585C20C47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687" y="2065265"/>
            <a:ext cx="9144000" cy="3361254"/>
          </a:xfrm>
          <a:noFill/>
        </p:spPr>
        <p:txBody>
          <a:bodyPr rtlCol="0" anchor="b"/>
          <a:lstStyle>
            <a:defPPr>
              <a:defRPr lang="es-ES"/>
            </a:defPPr>
          </a:lstStyle>
          <a:p>
            <a:pPr algn="l"/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algn="l"/>
            <a:br>
              <a:rPr lang="es-ES" sz="2400" dirty="0">
                <a:solidFill>
                  <a:schemeClr val="tx1"/>
                </a:solidFill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endParaRPr lang="es-ES" sz="240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7CCC029-FB5B-7AA0-D0F2-7D3A4C064F22}"/>
              </a:ext>
            </a:extLst>
          </p:cNvPr>
          <p:cNvSpPr txBox="1"/>
          <p:nvPr/>
        </p:nvSpPr>
        <p:spPr>
          <a:xfrm>
            <a:off x="1165561" y="1855224"/>
            <a:ext cx="3375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RANDOM FOREST</a:t>
            </a:r>
          </a:p>
        </p:txBody>
      </p:sp>
      <p:pic>
        <p:nvPicPr>
          <p:cNvPr id="14" name="Imagen 13" descr="Calendario&#10;&#10;El contenido generado por IA puede ser incorrecto.">
            <a:extLst>
              <a:ext uri="{FF2B5EF4-FFF2-40B4-BE49-F238E27FC236}">
                <a16:creationId xmlns:a16="http://schemas.microsoft.com/office/drawing/2014/main" id="{34F4308E-8344-425F-3C1A-803CA4D35C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1" t="28712" r="231" b="-444"/>
          <a:stretch>
            <a:fillRect/>
          </a:stretch>
        </p:blipFill>
        <p:spPr>
          <a:xfrm>
            <a:off x="6750844" y="1259697"/>
            <a:ext cx="5134904" cy="228986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D933192F-EA50-0C88-ABC6-27149339F7FF}"/>
              </a:ext>
            </a:extLst>
          </p:cNvPr>
          <p:cNvSpPr/>
          <p:nvPr/>
        </p:nvSpPr>
        <p:spPr>
          <a:xfrm>
            <a:off x="828334" y="2397282"/>
            <a:ext cx="5919259" cy="1151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s-ES" sz="2400" dirty="0">
                <a:latin typeface="Univers Light"/>
                <a:ea typeface="Segoe UI"/>
                <a:cs typeface="Segoe UI"/>
              </a:rPr>
              <a:t>​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7564E5-7B97-F537-A222-A991DDFFA385}"/>
              </a:ext>
            </a:extLst>
          </p:cNvPr>
          <p:cNvSpPr txBox="1"/>
          <p:nvPr/>
        </p:nvSpPr>
        <p:spPr>
          <a:xfrm>
            <a:off x="826685" y="2402736"/>
            <a:ext cx="6579101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latin typeface="Consolas"/>
              </a:rPr>
              <a:t>Mejor combinación de parámetros: </a:t>
            </a:r>
            <a:endParaRPr lang="es-ES" sz="1100" dirty="0">
              <a:solidFill>
                <a:srgbClr val="CCCCCC"/>
              </a:solidFill>
              <a:latin typeface="Consolas"/>
            </a:endParaRPr>
          </a:p>
          <a:p>
            <a:r>
              <a:rPr lang="es-ES" dirty="0">
                <a:latin typeface="Consolas"/>
              </a:rPr>
              <a:t>{'</a:t>
            </a:r>
            <a:r>
              <a:rPr lang="es-ES" dirty="0" err="1">
                <a:latin typeface="Consolas"/>
              </a:rPr>
              <a:t>bootstrap</a:t>
            </a:r>
            <a:r>
              <a:rPr lang="es-ES" dirty="0">
                <a:latin typeface="Consolas"/>
              </a:rPr>
              <a:t>': True, '</a:t>
            </a:r>
            <a:r>
              <a:rPr lang="es-ES" dirty="0" err="1">
                <a:latin typeface="Consolas"/>
              </a:rPr>
              <a:t>max_depth</a:t>
            </a:r>
            <a:r>
              <a:rPr lang="es-ES" dirty="0">
                <a:latin typeface="Consolas"/>
              </a:rPr>
              <a:t>': 10, '</a:t>
            </a:r>
            <a:r>
              <a:rPr lang="es-ES" dirty="0" err="1">
                <a:latin typeface="Consolas"/>
              </a:rPr>
              <a:t>min_samples_leaf</a:t>
            </a:r>
            <a:r>
              <a:rPr lang="es-ES" dirty="0">
                <a:latin typeface="Consolas"/>
              </a:rPr>
              <a:t>': 2, '</a:t>
            </a:r>
            <a:r>
              <a:rPr lang="es-ES" dirty="0" err="1">
                <a:latin typeface="Consolas"/>
              </a:rPr>
              <a:t>min_samples_split</a:t>
            </a:r>
            <a:r>
              <a:rPr lang="es-ES" dirty="0">
                <a:latin typeface="Consolas"/>
              </a:rPr>
              <a:t>': 2, '</a:t>
            </a:r>
            <a:r>
              <a:rPr lang="es-ES" dirty="0" err="1">
                <a:latin typeface="Consolas"/>
              </a:rPr>
              <a:t>n_estimators</a:t>
            </a:r>
            <a:r>
              <a:rPr lang="es-ES" dirty="0">
                <a:latin typeface="Consolas"/>
              </a:rPr>
              <a:t>': 300} </a:t>
            </a:r>
            <a:br>
              <a:rPr lang="es-ES" sz="1100" dirty="0">
                <a:solidFill>
                  <a:srgbClr val="CCCCCC"/>
                </a:solidFill>
                <a:latin typeface="Consolas"/>
              </a:rPr>
            </a:br>
            <a:endParaRPr lang="es-ES" sz="1100">
              <a:solidFill>
                <a:srgbClr val="CCCCCC"/>
              </a:solidFill>
              <a:latin typeface="Consolas"/>
            </a:endParaRPr>
          </a:p>
        </p:txBody>
      </p:sp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61893101-2FDB-D7D2-E81E-6D6F8BC90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387" y="3588543"/>
            <a:ext cx="4407694" cy="3895726"/>
          </a:xfrm>
          <a:prstGeom prst="rect">
            <a:avLst/>
          </a:prstGeom>
        </p:spPr>
      </p:pic>
      <p:pic>
        <p:nvPicPr>
          <p:cNvPr id="15" name="Imagen 14" descr="Diagrama&#10;&#10;El contenido generado por IA puede ser incorrecto.">
            <a:extLst>
              <a:ext uri="{FF2B5EF4-FFF2-40B4-BE49-F238E27FC236}">
                <a16:creationId xmlns:a16="http://schemas.microsoft.com/office/drawing/2014/main" id="{0878281C-1B58-0BD9-CF64-2D4E2C3D0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338" y="3631405"/>
            <a:ext cx="4005666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31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86ECB-937A-D82F-2421-E2D0300CE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33668569-6740-2FD6-3306-0E629516B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 l="42" t="368" r="-76" b="17697"/>
          <a:stretch>
            <a:fillRect/>
          </a:stretch>
        </p:blipFill>
        <p:spPr>
          <a:xfrm>
            <a:off x="-15455" y="1086"/>
            <a:ext cx="12211441" cy="748823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CD61CC9-DA91-4155-74C8-19D943B5A3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</a:rPr>
              <a:t>5- evaluación de </a:t>
            </a:r>
            <a:r>
              <a:rPr lang="es-ES" sz="3200" b="1" dirty="0">
                <a:solidFill>
                  <a:srgbClr val="FFFFFF"/>
                </a:solidFill>
                <a:latin typeface="Walbaum Display Light"/>
              </a:rPr>
              <a:t>los modelos</a:t>
            </a:r>
            <a:r>
              <a:rPr lang="es-ES" b="1" dirty="0">
                <a:solidFill>
                  <a:srgbClr val="FFFFFF"/>
                </a:solidFill>
                <a:latin typeface="Walbaum Display Light"/>
              </a:rPr>
              <a:t>      </a:t>
            </a:r>
            <a:endParaRPr lang="es-ES" sz="1100" b="1" i="0" dirty="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3F7DCC8-CDC8-BCC1-2447-D29DA4E25D2A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>
                <a:solidFill>
                  <a:schemeClr val="bg1"/>
                </a:solidFill>
              </a:rPr>
              <a:t>Mantenimiento Predictivo: motores de avión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EF9A97A-778D-4B79-41CB-8D32DED37E5D}"/>
              </a:ext>
            </a:extLst>
          </p:cNvPr>
          <p:cNvSpPr/>
          <p:nvPr/>
        </p:nvSpPr>
        <p:spPr>
          <a:xfrm>
            <a:off x="840240" y="1682907"/>
            <a:ext cx="8693414" cy="710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s-ES" sz="2400" dirty="0">
                <a:latin typeface="Univers Light"/>
                <a:ea typeface="Segoe UI"/>
                <a:cs typeface="Segoe UI"/>
              </a:rPr>
              <a:t>​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F2E016A-9159-CBFC-E7CF-1B6AF4EA6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687" y="2065265"/>
            <a:ext cx="9144000" cy="3361254"/>
          </a:xfrm>
          <a:noFill/>
        </p:spPr>
        <p:txBody>
          <a:bodyPr rtlCol="0" anchor="b"/>
          <a:lstStyle>
            <a:defPPr>
              <a:defRPr lang="es-ES"/>
            </a:defPPr>
          </a:lstStyle>
          <a:p>
            <a:pPr algn="l"/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algn="l"/>
            <a:br>
              <a:rPr lang="es-ES" sz="2400" dirty="0">
                <a:solidFill>
                  <a:schemeClr val="tx1"/>
                </a:solidFill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endParaRPr lang="es-ES" sz="240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C105EB-C4D1-FBA5-364E-82A31F32F8D6}"/>
              </a:ext>
            </a:extLst>
          </p:cNvPr>
          <p:cNvSpPr txBox="1"/>
          <p:nvPr/>
        </p:nvSpPr>
        <p:spPr>
          <a:xfrm>
            <a:off x="1165561" y="1855224"/>
            <a:ext cx="3375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PIPELINE</a:t>
            </a:r>
          </a:p>
        </p:txBody>
      </p:sp>
      <p:pic>
        <p:nvPicPr>
          <p:cNvPr id="2" name="Imagen 1" descr="Calendario&#10;&#10;El contenido generado por IA puede ser incorrecto.">
            <a:extLst>
              <a:ext uri="{FF2B5EF4-FFF2-40B4-BE49-F238E27FC236}">
                <a16:creationId xmlns:a16="http://schemas.microsoft.com/office/drawing/2014/main" id="{0AFC8A94-59E3-358A-8909-66CD4DCA9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131" y="1264444"/>
            <a:ext cx="5138737" cy="232886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35C7360-65B8-37A1-AF3D-6D7E07FF3E56}"/>
              </a:ext>
            </a:extLst>
          </p:cNvPr>
          <p:cNvSpPr/>
          <p:nvPr/>
        </p:nvSpPr>
        <p:spPr>
          <a:xfrm>
            <a:off x="840240" y="2373470"/>
            <a:ext cx="5931165" cy="13416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s-ES" sz="2400" dirty="0">
                <a:latin typeface="Univers Light"/>
                <a:ea typeface="Segoe UI"/>
                <a:cs typeface="Segoe UI"/>
              </a:rPr>
              <a:t>​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8048A4-754A-B856-9B7D-485828F5B4A5}"/>
              </a:ext>
            </a:extLst>
          </p:cNvPr>
          <p:cNvSpPr txBox="1"/>
          <p:nvPr/>
        </p:nvSpPr>
        <p:spPr>
          <a:xfrm>
            <a:off x="979263" y="2520697"/>
            <a:ext cx="56038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latin typeface="Consolas"/>
              </a:rPr>
              <a:t>Mejor modelo: Pipeline(</a:t>
            </a:r>
            <a:r>
              <a:rPr lang="es-ES" dirty="0" err="1">
                <a:latin typeface="Consolas"/>
              </a:rPr>
              <a:t>steps</a:t>
            </a:r>
            <a:r>
              <a:rPr lang="es-ES" dirty="0">
                <a:latin typeface="Consolas"/>
              </a:rPr>
              <a:t>=[('</a:t>
            </a:r>
            <a:r>
              <a:rPr lang="es-ES" dirty="0" err="1">
                <a:latin typeface="Consolas"/>
              </a:rPr>
              <a:t>scaler</a:t>
            </a:r>
            <a:r>
              <a:rPr lang="es-ES" dirty="0">
                <a:latin typeface="Consolas"/>
              </a:rPr>
              <a:t>', </a:t>
            </a:r>
            <a:r>
              <a:rPr lang="es-ES" dirty="0" err="1">
                <a:latin typeface="Consolas"/>
              </a:rPr>
              <a:t>StandardScaler</a:t>
            </a:r>
            <a:r>
              <a:rPr lang="es-ES" dirty="0">
                <a:latin typeface="Consolas"/>
              </a:rPr>
              <a:t>()), ('</a:t>
            </a:r>
            <a:r>
              <a:rPr lang="es-ES" dirty="0" err="1">
                <a:latin typeface="Consolas"/>
              </a:rPr>
              <a:t>clf</a:t>
            </a:r>
            <a:r>
              <a:rPr lang="es-ES" dirty="0">
                <a:latin typeface="Consolas"/>
              </a:rPr>
              <a:t>', </a:t>
            </a:r>
            <a:r>
              <a:rPr lang="es-ES" dirty="0" err="1">
                <a:latin typeface="Consolas"/>
              </a:rPr>
              <a:t>RandomForestClassifier</a:t>
            </a:r>
            <a:r>
              <a:rPr lang="es-ES" dirty="0">
                <a:latin typeface="Consolas"/>
              </a:rPr>
              <a:t>(</a:t>
            </a:r>
            <a:r>
              <a:rPr lang="es-ES" dirty="0" err="1">
                <a:latin typeface="Consolas"/>
              </a:rPr>
              <a:t>max_depth</a:t>
            </a:r>
            <a:r>
              <a:rPr lang="es-ES" dirty="0">
                <a:latin typeface="Consolas"/>
              </a:rPr>
              <a:t>=10, </a:t>
            </a:r>
            <a:r>
              <a:rPr lang="es-ES" dirty="0" err="1">
                <a:latin typeface="Consolas"/>
              </a:rPr>
              <a:t>n_estimators</a:t>
            </a:r>
            <a:r>
              <a:rPr lang="es-ES" dirty="0">
                <a:latin typeface="Consolas"/>
              </a:rPr>
              <a:t>=300, </a:t>
            </a:r>
            <a:r>
              <a:rPr lang="es-ES" dirty="0" err="1">
                <a:latin typeface="Consolas"/>
              </a:rPr>
              <a:t>random_state</a:t>
            </a:r>
            <a:r>
              <a:rPr lang="es-ES" dirty="0">
                <a:latin typeface="Consolas"/>
              </a:rPr>
              <a:t>=0))])</a:t>
            </a:r>
          </a:p>
        </p:txBody>
      </p:sp>
      <p:pic>
        <p:nvPicPr>
          <p:cNvPr id="13" name="Imagen 12" descr="Gráfico&#10;&#10;El contenido generado por IA puede ser incorrecto.">
            <a:extLst>
              <a:ext uri="{FF2B5EF4-FFF2-40B4-BE49-F238E27FC236}">
                <a16:creationId xmlns:a16="http://schemas.microsoft.com/office/drawing/2014/main" id="{01FE1B6B-F4C7-4406-A005-4D89F41C0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506" y="3724274"/>
            <a:ext cx="4424362" cy="3767137"/>
          </a:xfrm>
          <a:prstGeom prst="rect">
            <a:avLst/>
          </a:prstGeom>
        </p:spPr>
      </p:pic>
      <p:pic>
        <p:nvPicPr>
          <p:cNvPr id="16" name="Imagen 15" descr="Gráfico&#10;&#10;El contenido generado por IA puede ser incorrecto.">
            <a:extLst>
              <a:ext uri="{FF2B5EF4-FFF2-40B4-BE49-F238E27FC236}">
                <a16:creationId xmlns:a16="http://schemas.microsoft.com/office/drawing/2014/main" id="{4F57A850-C619-041E-2380-6F86B13F1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104" y="3690937"/>
            <a:ext cx="4054227" cy="37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16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FBFF-6A51-65C1-F136-B98C81C0C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A4B6713C-DF37-37F9-4E81-DDDFC42F99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 l="42" t="368" r="-76" b="17697"/>
          <a:stretch>
            <a:fillRect/>
          </a:stretch>
        </p:blipFill>
        <p:spPr>
          <a:xfrm>
            <a:off x="-15455" y="1086"/>
            <a:ext cx="12211441" cy="748823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555E43FC-4383-D455-4DE9-74A5021962E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</a:rPr>
              <a:t>5- evaluación de </a:t>
            </a:r>
            <a:r>
              <a:rPr lang="es-ES" sz="3200" b="1" dirty="0">
                <a:solidFill>
                  <a:srgbClr val="FFFFFF"/>
                </a:solidFill>
                <a:latin typeface="Walbaum Display Light"/>
              </a:rPr>
              <a:t>los modelos</a:t>
            </a:r>
            <a:r>
              <a:rPr lang="es-ES" b="1" dirty="0">
                <a:solidFill>
                  <a:srgbClr val="FFFFFF"/>
                </a:solidFill>
                <a:latin typeface="Walbaum Display Light"/>
              </a:rPr>
              <a:t>      </a:t>
            </a:r>
            <a:endParaRPr lang="es-ES" sz="1100" b="1" i="0" dirty="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15DB895-BBA2-1EB4-D4A1-B02AA3896CE3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>
                <a:solidFill>
                  <a:schemeClr val="bg1"/>
                </a:solidFill>
              </a:rPr>
              <a:t>Mantenimiento Predictivo: motores de avión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F531C2-FB4B-527F-7460-3940A8DBCA87}"/>
              </a:ext>
            </a:extLst>
          </p:cNvPr>
          <p:cNvSpPr/>
          <p:nvPr/>
        </p:nvSpPr>
        <p:spPr>
          <a:xfrm>
            <a:off x="840240" y="1682907"/>
            <a:ext cx="8693414" cy="710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s-ES" sz="2400" dirty="0">
                <a:latin typeface="Univers Light"/>
                <a:ea typeface="Segoe UI"/>
                <a:cs typeface="Segoe UI"/>
              </a:rPr>
              <a:t>​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4605C5-0412-98E3-75FF-672DF81A3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687" y="2065265"/>
            <a:ext cx="9144000" cy="3361254"/>
          </a:xfrm>
          <a:noFill/>
        </p:spPr>
        <p:txBody>
          <a:bodyPr rtlCol="0" anchor="b"/>
          <a:lstStyle>
            <a:defPPr>
              <a:defRPr lang="es-ES"/>
            </a:defPPr>
          </a:lstStyle>
          <a:p>
            <a:pPr algn="l"/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algn="l"/>
            <a:br>
              <a:rPr lang="es-ES" sz="2400" dirty="0">
                <a:solidFill>
                  <a:schemeClr val="tx1"/>
                </a:solidFill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endParaRPr lang="es-ES" sz="240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6350630-99F8-A42A-C9B3-67C69DF119DC}"/>
              </a:ext>
            </a:extLst>
          </p:cNvPr>
          <p:cNvSpPr txBox="1"/>
          <p:nvPr/>
        </p:nvSpPr>
        <p:spPr>
          <a:xfrm>
            <a:off x="1165561" y="1855224"/>
            <a:ext cx="3375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SVM</a:t>
            </a:r>
          </a:p>
        </p:txBody>
      </p:sp>
      <p:pic>
        <p:nvPicPr>
          <p:cNvPr id="6" name="Imagen 5" descr="Calendario&#10;&#10;El contenido generado por IA puede ser incorrecto.">
            <a:extLst>
              <a:ext uri="{FF2B5EF4-FFF2-40B4-BE49-F238E27FC236}">
                <a16:creationId xmlns:a16="http://schemas.microsoft.com/office/drawing/2014/main" id="{22E0A184-808F-BF8B-9A49-9878841B4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656" y="1376363"/>
            <a:ext cx="5203031" cy="230743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CAEAD569-78D6-C0A1-DC54-0514435EB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685" y="3550443"/>
            <a:ext cx="4369595" cy="37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FF507-9D31-53B8-7B4F-7C3884B3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AA78BA91-918D-8FFD-7700-1324A6DF90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 l="42" t="368" r="-76" b="17697"/>
          <a:stretch>
            <a:fillRect/>
          </a:stretch>
        </p:blipFill>
        <p:spPr>
          <a:xfrm>
            <a:off x="-15455" y="1086"/>
            <a:ext cx="12211441" cy="748823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972DF26-B0AB-3ABB-D581-82A384B455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</a:rPr>
              <a:t>5- evaluación de </a:t>
            </a:r>
            <a:r>
              <a:rPr lang="es-ES" sz="3200" b="1" dirty="0">
                <a:solidFill>
                  <a:srgbClr val="FFFFFF"/>
                </a:solidFill>
                <a:latin typeface="Walbaum Display Light"/>
              </a:rPr>
              <a:t>los modelos</a:t>
            </a:r>
            <a:r>
              <a:rPr lang="es-ES" b="1" dirty="0">
                <a:solidFill>
                  <a:srgbClr val="FFFFFF"/>
                </a:solidFill>
                <a:latin typeface="Walbaum Display Light"/>
              </a:rPr>
              <a:t>      </a:t>
            </a:r>
            <a:endParaRPr lang="es-ES" sz="1100" b="1" i="0" dirty="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957C1C5-475A-C456-D688-AFD91A2D1C14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>
                <a:solidFill>
                  <a:schemeClr val="bg1"/>
                </a:solidFill>
              </a:rPr>
              <a:t>Mantenimiento Predictivo: motores de avión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178045E-391D-D0B0-1F5F-85FE60C67BBD}"/>
              </a:ext>
            </a:extLst>
          </p:cNvPr>
          <p:cNvSpPr/>
          <p:nvPr/>
        </p:nvSpPr>
        <p:spPr>
          <a:xfrm>
            <a:off x="840240" y="1682907"/>
            <a:ext cx="8693414" cy="710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s-ES" sz="2400" dirty="0">
                <a:latin typeface="Univers Light"/>
                <a:ea typeface="Segoe UI"/>
                <a:cs typeface="Segoe UI"/>
              </a:rPr>
              <a:t>​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8891611-23C3-1CA7-F671-29ED15FB4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687" y="2065265"/>
            <a:ext cx="9144000" cy="3361254"/>
          </a:xfrm>
          <a:noFill/>
        </p:spPr>
        <p:txBody>
          <a:bodyPr rtlCol="0" anchor="b"/>
          <a:lstStyle>
            <a:defPPr>
              <a:defRPr lang="es-ES"/>
            </a:defPPr>
          </a:lstStyle>
          <a:p>
            <a:pPr algn="l"/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algn="l"/>
            <a:br>
              <a:rPr lang="es-ES" sz="2400" dirty="0">
                <a:solidFill>
                  <a:schemeClr val="tx1"/>
                </a:solidFill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endParaRPr lang="es-ES" sz="240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54DCB2-0245-48B7-3EF2-06D904B0E0AF}"/>
              </a:ext>
            </a:extLst>
          </p:cNvPr>
          <p:cNvSpPr txBox="1"/>
          <p:nvPr/>
        </p:nvSpPr>
        <p:spPr>
          <a:xfrm>
            <a:off x="1165561" y="1855224"/>
            <a:ext cx="4244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REDES NEURONALES_ KERAS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B32920E-763A-A823-6B92-FCE30BF53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843" y="1412081"/>
            <a:ext cx="5119688" cy="2152649"/>
          </a:xfrm>
          <a:prstGeom prst="rect">
            <a:avLst/>
          </a:prstGeom>
        </p:spPr>
      </p:pic>
      <p:pic>
        <p:nvPicPr>
          <p:cNvPr id="12" name="Imagen 11" descr="Gráfico&#10;&#10;El contenido generado por IA puede ser incorrecto.">
            <a:extLst>
              <a:ext uri="{FF2B5EF4-FFF2-40B4-BE49-F238E27FC236}">
                <a16:creationId xmlns:a16="http://schemas.microsoft.com/office/drawing/2014/main" id="{DBF2B1F7-6D7B-A6E2-19B0-FAE181424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309" y="3571873"/>
            <a:ext cx="4535569" cy="392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99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F33E0-94D1-42B6-6528-5D7EB3F7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A8AD1A61-A9C7-C52F-8DF9-8E6339E182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 l="42" t="368" r="-76" b="17697"/>
          <a:stretch>
            <a:fillRect/>
          </a:stretch>
        </p:blipFill>
        <p:spPr>
          <a:xfrm>
            <a:off x="-15455" y="1086"/>
            <a:ext cx="12211441" cy="748823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3E5F95C-90C6-1ED7-3CE1-4892ED9B04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</a:rPr>
              <a:t>5- evaluación de </a:t>
            </a:r>
            <a:r>
              <a:rPr lang="es-ES" sz="3200" b="1" dirty="0">
                <a:solidFill>
                  <a:srgbClr val="FFFFFF"/>
                </a:solidFill>
                <a:latin typeface="Walbaum Display Light"/>
              </a:rPr>
              <a:t>los modelos</a:t>
            </a:r>
            <a:r>
              <a:rPr lang="es-ES" b="1" dirty="0">
                <a:solidFill>
                  <a:srgbClr val="FFFFFF"/>
                </a:solidFill>
                <a:latin typeface="Walbaum Display Light"/>
              </a:rPr>
              <a:t>      </a:t>
            </a:r>
            <a:endParaRPr lang="es-ES" sz="1100" b="1" i="0" dirty="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295C4F3-2040-52B6-943E-DF65E7F3AF71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>
                <a:solidFill>
                  <a:schemeClr val="bg1"/>
                </a:solidFill>
              </a:rPr>
              <a:t>Mantenimiento Predictivo: motores de avión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15B2333-6D4F-7B6F-18EE-0414DF4B48F6}"/>
              </a:ext>
            </a:extLst>
          </p:cNvPr>
          <p:cNvSpPr/>
          <p:nvPr/>
        </p:nvSpPr>
        <p:spPr>
          <a:xfrm>
            <a:off x="840240" y="1682907"/>
            <a:ext cx="8693414" cy="710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s-ES" sz="2400" dirty="0">
                <a:latin typeface="Univers Light"/>
                <a:ea typeface="Segoe UI"/>
                <a:cs typeface="Segoe UI"/>
              </a:rPr>
              <a:t>​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C2D267B-4986-A5DF-8B75-6E9485534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687" y="2065265"/>
            <a:ext cx="9144000" cy="3361254"/>
          </a:xfrm>
          <a:noFill/>
        </p:spPr>
        <p:txBody>
          <a:bodyPr rtlCol="0" anchor="b"/>
          <a:lstStyle>
            <a:defPPr>
              <a:defRPr lang="es-ES"/>
            </a:defPPr>
          </a:lstStyle>
          <a:p>
            <a:pPr algn="l"/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  <a:p>
            <a:pPr algn="l"/>
            <a:br>
              <a:rPr lang="es-ES" sz="2400" dirty="0">
                <a:solidFill>
                  <a:schemeClr val="tx1"/>
                </a:solidFill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br>
              <a:rPr lang="es-ES" sz="2400" dirty="0">
                <a:latin typeface="Univers Light"/>
              </a:rPr>
            </a:br>
            <a:endParaRPr lang="es-ES" sz="2400">
              <a:solidFill>
                <a:schemeClr val="tx1"/>
              </a:solidFill>
              <a:latin typeface="Univers Light"/>
            </a:endParaRPr>
          </a:p>
          <a:p>
            <a:pPr marL="285750" indent="-285750" algn="l">
              <a:buFont typeface="Arial,Sans-Serif"/>
              <a:buChar char="•"/>
            </a:pPr>
            <a:endParaRPr lang="es-ES" sz="2400" dirty="0">
              <a:solidFill>
                <a:schemeClr val="tx1"/>
              </a:solidFill>
              <a:latin typeface="Univers Ligh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8C948DE-FDC9-A755-4BB2-C5F70F3B521C}"/>
              </a:ext>
            </a:extLst>
          </p:cNvPr>
          <p:cNvSpPr txBox="1"/>
          <p:nvPr/>
        </p:nvSpPr>
        <p:spPr>
          <a:xfrm>
            <a:off x="1165561" y="1855224"/>
            <a:ext cx="3375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NO SUPERVISADO_K-MEANS</a:t>
            </a:r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B9C0A4C1-297D-FF4E-A119-5CA72E8BC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2871787"/>
            <a:ext cx="5650706" cy="4400550"/>
          </a:xfrm>
          <a:prstGeom prst="rect">
            <a:avLst/>
          </a:prstGeom>
        </p:spPr>
      </p:pic>
      <p:pic>
        <p:nvPicPr>
          <p:cNvPr id="10" name="Imagen 9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7674D394-E1BA-61DC-514C-CF93BA3F8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649" y="3159918"/>
            <a:ext cx="5041107" cy="3824288"/>
          </a:xfrm>
          <a:prstGeom prst="rect">
            <a:avLst/>
          </a:prstGeom>
        </p:spPr>
      </p:pic>
      <p:pic>
        <p:nvPicPr>
          <p:cNvPr id="2" name="Imagen 1" descr="Calendario&#10;&#10;El contenido generado por IA puede ser incorrecto.">
            <a:extLst>
              <a:ext uri="{FF2B5EF4-FFF2-40B4-BE49-F238E27FC236}">
                <a16:creationId xmlns:a16="http://schemas.microsoft.com/office/drawing/2014/main" id="{B863772C-6766-814A-7481-210D73805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512" y="1273968"/>
            <a:ext cx="42767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2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A51532D-FDC8-1A5F-8E9C-BF30230CB6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495365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1- introducción    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82C2489-90A0-2C71-7F06-FEF8954B18EF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/>
              <a:t>Mantenimiento Predictivo: motores de </a:t>
            </a:r>
            <a:r>
              <a:rPr lang="es-ES" sz="1600" b="1" dirty="0"/>
              <a:t>avión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96E8B5-2427-5959-C821-3560F0EEBE2F}"/>
              </a:ext>
            </a:extLst>
          </p:cNvPr>
          <p:cNvSpPr/>
          <p:nvPr/>
        </p:nvSpPr>
        <p:spPr>
          <a:xfrm>
            <a:off x="1143004" y="1313925"/>
            <a:ext cx="2990595" cy="12432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MANTENIMIENTO CORRECTIVO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A81CCF-8CD2-3E0F-08AE-204FD96EE2B1}"/>
              </a:ext>
            </a:extLst>
          </p:cNvPr>
          <p:cNvSpPr/>
          <p:nvPr/>
        </p:nvSpPr>
        <p:spPr>
          <a:xfrm>
            <a:off x="1143004" y="3087957"/>
            <a:ext cx="2990595" cy="12432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MANTENIMIENTO PREVENTIVO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567B48-0F21-0794-CFAE-1208A0BE08B1}"/>
              </a:ext>
            </a:extLst>
          </p:cNvPr>
          <p:cNvSpPr/>
          <p:nvPr/>
        </p:nvSpPr>
        <p:spPr>
          <a:xfrm>
            <a:off x="1143004" y="4814363"/>
            <a:ext cx="2990595" cy="12432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b="1" dirty="0"/>
              <a:t>MANTENIMIENTO PREDICTIVO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FF3F711-5E83-FA5D-93F3-B9CEA63CCE6E}"/>
              </a:ext>
            </a:extLst>
          </p:cNvPr>
          <p:cNvSpPr txBox="1"/>
          <p:nvPr/>
        </p:nvSpPr>
        <p:spPr>
          <a:xfrm>
            <a:off x="4248151" y="1450181"/>
            <a:ext cx="739854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err="1"/>
              <a:t>Después</a:t>
            </a:r>
            <a:r>
              <a:rPr lang="en-US" dirty="0"/>
              <a:t> de que </a:t>
            </a:r>
            <a:r>
              <a:rPr lang="en-US" err="1"/>
              <a:t>ocurre</a:t>
            </a:r>
            <a:r>
              <a:rPr lang="en-US" dirty="0"/>
              <a:t> un </a:t>
            </a:r>
            <a:r>
              <a:rPr lang="en-US" err="1"/>
              <a:t>fallo</a:t>
            </a:r>
            <a:r>
              <a:rPr lang="en-US" dirty="0"/>
              <a:t>.</a:t>
            </a:r>
            <a:endParaRPr lang="es-ES" dirty="0"/>
          </a:p>
          <a:p>
            <a:pPr marL="285750" lvl="1" indent="-285750">
              <a:buFont typeface="Calibri"/>
              <a:buChar char="-"/>
            </a:pPr>
            <a:r>
              <a:rPr lang="en-US" dirty="0"/>
              <a:t>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costoso</a:t>
            </a:r>
            <a:r>
              <a:rPr lang="en-US" dirty="0"/>
              <a:t> a largo </a:t>
            </a:r>
            <a:r>
              <a:rPr lang="en-US" dirty="0" err="1"/>
              <a:t>plazo</a:t>
            </a:r>
            <a:r>
              <a:rPr lang="en-US" dirty="0"/>
              <a:t>, </a:t>
            </a:r>
            <a:r>
              <a:rPr lang="en-US" dirty="0" err="1"/>
              <a:t>debido</a:t>
            </a:r>
            <a:r>
              <a:rPr lang="en-US" dirty="0"/>
              <a:t> a </a:t>
            </a:r>
            <a:r>
              <a:rPr lang="en-US" dirty="0" err="1"/>
              <a:t>paradas</a:t>
            </a:r>
            <a:r>
              <a:rPr lang="en-US" dirty="0"/>
              <a:t> </a:t>
            </a:r>
            <a:r>
              <a:rPr lang="en-US" dirty="0" err="1"/>
              <a:t>imprevistas</a:t>
            </a:r>
            <a:r>
              <a:rPr lang="en-US" dirty="0"/>
              <a:t> y </a:t>
            </a:r>
            <a:r>
              <a:rPr lang="en-US" dirty="0" err="1"/>
              <a:t>daños</a:t>
            </a:r>
            <a:r>
              <a:rPr lang="en-US" dirty="0"/>
              <a:t> </a:t>
            </a:r>
            <a:r>
              <a:rPr lang="en-US" dirty="0" err="1"/>
              <a:t>colaterales</a:t>
            </a:r>
            <a:r>
              <a:rPr lang="en-US" dirty="0"/>
              <a:t>.</a:t>
            </a:r>
          </a:p>
          <a:p>
            <a:pPr marL="0" lvl="1"/>
            <a:endParaRPr lang="en-US" dirty="0"/>
          </a:p>
          <a:p>
            <a:pPr marL="0" lvl="1"/>
            <a:endParaRPr lang="en-US" dirty="0"/>
          </a:p>
          <a:p>
            <a:pPr marL="0" lvl="1"/>
            <a:endParaRPr lang="en-US" dirty="0"/>
          </a:p>
          <a:p>
            <a:pPr marL="0" lvl="1"/>
            <a:endParaRPr lang="en-US" dirty="0"/>
          </a:p>
          <a:p>
            <a:pPr marL="285750" lvl="1" indent="-285750">
              <a:buFont typeface="Calibri"/>
              <a:buChar char="-"/>
            </a:pPr>
            <a:r>
              <a:rPr lang="en-US" dirty="0" err="1"/>
              <a:t>Programado</a:t>
            </a:r>
            <a:r>
              <a:rPr lang="en-US" dirty="0"/>
              <a:t>, con base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.</a:t>
            </a:r>
          </a:p>
          <a:p>
            <a:pPr marL="285750" lvl="1" indent="-285750">
              <a:buFont typeface="Calibri"/>
              <a:buChar char="-"/>
            </a:pPr>
            <a:r>
              <a:rPr lang="en-US" err="1"/>
              <a:t>Evitar</a:t>
            </a:r>
            <a:r>
              <a:rPr lang="en-US" dirty="0"/>
              <a:t> </a:t>
            </a:r>
            <a:r>
              <a:rPr lang="en-US" err="1"/>
              <a:t>fallos</a:t>
            </a:r>
            <a:r>
              <a:rPr lang="en-US" dirty="0"/>
              <a:t> </a:t>
            </a:r>
            <a:r>
              <a:rPr lang="en-US" err="1"/>
              <a:t>realizando</a:t>
            </a:r>
            <a:r>
              <a:rPr lang="en-US" dirty="0"/>
              <a:t> </a:t>
            </a:r>
            <a:r>
              <a:rPr lang="en-US" err="1"/>
              <a:t>revisiones</a:t>
            </a:r>
            <a:r>
              <a:rPr lang="en-US" dirty="0"/>
              <a:t> o </a:t>
            </a:r>
            <a:r>
              <a:rPr lang="en-US" err="1"/>
              <a:t>sustituciones</a:t>
            </a:r>
            <a:r>
              <a:rPr lang="en-US" dirty="0"/>
              <a:t> antes de que algo se </a:t>
            </a:r>
            <a:r>
              <a:rPr lang="en-US" err="1"/>
              <a:t>dañe</a:t>
            </a:r>
            <a:r>
              <a:rPr lang="en-US" dirty="0"/>
              <a:t>.</a:t>
            </a:r>
          </a:p>
          <a:p>
            <a:pPr marL="228600" lvl="1" indent="-228600">
              <a:buFont typeface="Calibri"/>
              <a:buChar char="-"/>
            </a:pPr>
            <a:endParaRPr lang="en-US" dirty="0"/>
          </a:p>
          <a:p>
            <a:pPr marL="228600" lvl="1" indent="-228600">
              <a:buFont typeface="Calibri"/>
              <a:buChar char="-"/>
            </a:pPr>
            <a:endParaRPr lang="en-US" dirty="0"/>
          </a:p>
          <a:p>
            <a:pPr marL="228600" lvl="1" indent="-228600">
              <a:buFont typeface="Calibri"/>
              <a:buChar char="-"/>
            </a:pPr>
            <a:endParaRPr lang="en-US" dirty="0"/>
          </a:p>
          <a:p>
            <a:pPr marL="285750" lvl="1" indent="-285750">
              <a:buFont typeface="Calibri"/>
              <a:buChar char="-"/>
            </a:pPr>
            <a:r>
              <a:rPr lang="en-US" dirty="0"/>
              <a:t>Datos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 y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predictivos</a:t>
            </a:r>
            <a:r>
              <a:rPr lang="en-US" dirty="0"/>
              <a:t> para </a:t>
            </a:r>
            <a:r>
              <a:rPr lang="en-US" dirty="0" err="1"/>
              <a:t>anticipar</a:t>
            </a:r>
            <a:r>
              <a:rPr lang="en-US" dirty="0"/>
              <a:t> </a:t>
            </a:r>
            <a:r>
              <a:rPr lang="en-US" dirty="0" err="1"/>
              <a:t>fallos</a:t>
            </a:r>
            <a:r>
              <a:rPr lang="en-US" dirty="0"/>
              <a:t>.</a:t>
            </a:r>
          </a:p>
          <a:p>
            <a:pPr marL="285750" lvl="1" indent="-285750">
              <a:buFont typeface="Calibri"/>
              <a:buChar char="-"/>
            </a:pPr>
            <a:r>
              <a:rPr lang="en-US" dirty="0"/>
              <a:t>Sensores y Machine Learning para </a:t>
            </a:r>
            <a:r>
              <a:rPr lang="en-US" dirty="0" err="1"/>
              <a:t>analizar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real del </a:t>
            </a:r>
            <a:r>
              <a:rPr lang="en-US" dirty="0" err="1"/>
              <a:t>equipo</a:t>
            </a:r>
            <a:r>
              <a:rPr lang="en-US" dirty="0"/>
              <a:t>.</a:t>
            </a:r>
          </a:p>
          <a:p>
            <a:pPr marL="285750" lvl="1" indent="-285750">
              <a:buFont typeface="Calibri"/>
              <a:buChar char="-"/>
            </a:pPr>
            <a:r>
              <a:rPr lang="en-US" dirty="0"/>
              <a:t>Solo se </a:t>
            </a:r>
            <a:r>
              <a:rPr lang="en-US" dirty="0" err="1"/>
              <a:t>interviene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hay </a:t>
            </a:r>
            <a:r>
              <a:rPr lang="en-US" dirty="0" err="1"/>
              <a:t>señales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de </a:t>
            </a:r>
            <a:r>
              <a:rPr lang="en-US" dirty="0" err="1"/>
              <a:t>fallo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624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995F0-BA1F-8C1F-ACD8-41498B246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FCEA99D9-5E26-483A-9F36-5EC97567B8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8394" b="38394"/>
          <a:stretch/>
        </p:blipFill>
        <p:spPr>
          <a:xfrm>
            <a:off x="3586" y="4732816"/>
            <a:ext cx="12207240" cy="212140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BDCB60E-215F-4A89-BA38-DF48AB0B82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00614" cy="905212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/>
              <a:t>6-MODELO</a:t>
            </a:r>
            <a:r>
              <a:rPr lang="es-ES" sz="3200" b="1" dirty="0">
                <a:solidFill>
                  <a:srgbClr val="001D2E"/>
                </a:solidFill>
                <a:latin typeface="Walbaum Display Light"/>
              </a:rPr>
              <a:t> final seleccionado  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E5A3980-2795-EBEA-2F3C-611AC91DAA74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/>
              <a:t>Mantenimiento Predictivo: motores de </a:t>
            </a:r>
            <a:r>
              <a:rPr lang="es-ES" sz="1600" b="1" dirty="0"/>
              <a:t>avión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016AF28-F3B7-A955-437B-F79B62B7A52B}"/>
              </a:ext>
            </a:extLst>
          </p:cNvPr>
          <p:cNvSpPr txBox="1"/>
          <p:nvPr/>
        </p:nvSpPr>
        <p:spPr>
          <a:xfrm>
            <a:off x="1323820" y="1432626"/>
            <a:ext cx="98121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 err="1"/>
              <a:t>Random</a:t>
            </a:r>
            <a:r>
              <a:rPr lang="es-ES" b="1" dirty="0"/>
              <a:t> Forest</a:t>
            </a:r>
            <a:r>
              <a:rPr lang="es-ES" dirty="0"/>
              <a:t> ya que da los mejores resultados para los valores No OK de la Target </a:t>
            </a:r>
            <a:r>
              <a:rPr lang="es-ES" dirty="0" err="1"/>
              <a:t>Lebel</a:t>
            </a:r>
            <a:r>
              <a:rPr lang="es-ES" dirty="0"/>
              <a:t> 2.</a:t>
            </a:r>
          </a:p>
          <a:p>
            <a:r>
              <a:rPr lang="es-ES" dirty="0"/>
              <a:t>Lo </a:t>
            </a:r>
            <a:r>
              <a:rPr lang="es-ES" dirty="0" err="1"/>
              <a:t>mas</a:t>
            </a:r>
            <a:r>
              <a:rPr lang="es-ES" dirty="0"/>
              <a:t> importante de esta predicción no es que detecte lo posible fallos lo mejor posible, esto es, los 1 y 2.</a:t>
            </a:r>
          </a:p>
        </p:txBody>
      </p:sp>
    </p:spTree>
    <p:extLst>
      <p:ext uri="{BB962C8B-B14F-4D97-AF65-F5344CB8AC3E}">
        <p14:creationId xmlns:p14="http://schemas.microsoft.com/office/powerpoint/2010/main" val="1121093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9CC0-6AAE-3161-AED1-0224F748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700E96D-2CD5-1D8C-692C-3D97F03A3F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416" t="-2631" r="14773" b="15883"/>
          <a:stretch>
            <a:fillRect/>
          </a:stretch>
        </p:blipFill>
        <p:spPr>
          <a:xfrm>
            <a:off x="8652677" y="-3056"/>
            <a:ext cx="3536528" cy="68852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CA1EC9-9DE0-2DD1-A7E3-772DDA487614}"/>
              </a:ext>
            </a:extLst>
          </p:cNvPr>
          <p:cNvSpPr txBox="1"/>
          <p:nvPr/>
        </p:nvSpPr>
        <p:spPr>
          <a:xfrm>
            <a:off x="1307306" y="509587"/>
            <a:ext cx="60650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b="1" i="1" cap="all" dirty="0">
                <a:solidFill>
                  <a:srgbClr val="001D2E"/>
                </a:solidFill>
                <a:latin typeface="Walbaum Display Light"/>
              </a:rPr>
              <a:t>7-pruebas finales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7A53F421-2CCE-2403-92EE-D3F84CFBE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0475" y="1718260"/>
            <a:ext cx="7793650" cy="386599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D4E31A0-021B-28E1-EABA-72A395165643}"/>
              </a:ext>
            </a:extLst>
          </p:cNvPr>
          <p:cNvSpPr txBox="1"/>
          <p:nvPr/>
        </p:nvSpPr>
        <p:spPr>
          <a:xfrm>
            <a:off x="5617369" y="5760244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 i="1" cap="all">
                <a:solidFill>
                  <a:srgbClr val="001D2E"/>
                </a:solidFill>
                <a:latin typeface="Walbaum Display Light"/>
              </a:rPr>
              <a:t>Mantenimiento Predictivo: motores de avión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660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800BF-ECE1-1F8F-0E61-1A1095DB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A1E88C5-9BDF-E67E-69E4-38CF6CDAB6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416" t="-2631" r="14773" b="15883"/>
          <a:stretch>
            <a:fillRect/>
          </a:stretch>
        </p:blipFill>
        <p:spPr>
          <a:xfrm>
            <a:off x="8652677" y="-3056"/>
            <a:ext cx="3536528" cy="68852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5BB6931-803D-9CA2-E559-A7B26C3926D5}"/>
              </a:ext>
            </a:extLst>
          </p:cNvPr>
          <p:cNvSpPr txBox="1"/>
          <p:nvPr/>
        </p:nvSpPr>
        <p:spPr>
          <a:xfrm>
            <a:off x="569119" y="581025"/>
            <a:ext cx="60650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b="1" i="1" cap="all" dirty="0">
                <a:solidFill>
                  <a:srgbClr val="001D2E"/>
                </a:solidFill>
                <a:latin typeface="Walbaum Display Light"/>
              </a:rPr>
              <a:t>7-pruebas finales</a:t>
            </a:r>
          </a:p>
        </p:txBody>
      </p:sp>
      <p:pic>
        <p:nvPicPr>
          <p:cNvPr id="4" name="Marcador de contenido 3" descr="Imagen que contiene texto, pizarrón&#10;&#10;El contenido generado por IA puede ser incorrecto.">
            <a:extLst>
              <a:ext uri="{FF2B5EF4-FFF2-40B4-BE49-F238E27FC236}">
                <a16:creationId xmlns:a16="http://schemas.microsoft.com/office/drawing/2014/main" id="{EBDA127C-D290-1CF5-EA29-395F04782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0475" y="1742810"/>
            <a:ext cx="7686494" cy="41145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307713B-DA30-0603-85E9-84F27808B461}"/>
              </a:ext>
            </a:extLst>
          </p:cNvPr>
          <p:cNvSpPr txBox="1"/>
          <p:nvPr/>
        </p:nvSpPr>
        <p:spPr>
          <a:xfrm>
            <a:off x="5510212" y="6022181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 i="1" cap="all">
                <a:solidFill>
                  <a:srgbClr val="001D2E"/>
                </a:solidFill>
                <a:latin typeface="Walbaum Display Light"/>
              </a:rPr>
              <a:t>Mantenimiento Predictivo: motores de avión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09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C375-1DD2-1456-783A-6B091B06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EAE5ACB-4C6C-4747-70F1-A92D536D51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416" t="-2631" r="14773" b="15883"/>
          <a:stretch>
            <a:fillRect/>
          </a:stretch>
        </p:blipFill>
        <p:spPr>
          <a:xfrm>
            <a:off x="8652677" y="-3056"/>
            <a:ext cx="3536528" cy="68852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FB77EDE-8F28-2EE2-4041-D12F6D6DBE38}"/>
              </a:ext>
            </a:extLst>
          </p:cNvPr>
          <p:cNvSpPr txBox="1"/>
          <p:nvPr/>
        </p:nvSpPr>
        <p:spPr>
          <a:xfrm>
            <a:off x="592931" y="545306"/>
            <a:ext cx="60650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b="1" i="1" cap="all" dirty="0">
                <a:solidFill>
                  <a:srgbClr val="001D2E"/>
                </a:solidFill>
                <a:latin typeface="Walbaum Display Light"/>
              </a:rPr>
              <a:t>7- pruebas finales</a:t>
            </a:r>
          </a:p>
        </p:txBody>
      </p:sp>
      <p:pic>
        <p:nvPicPr>
          <p:cNvPr id="5" name="Marcador de contenido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F027A8B3-43F0-3AF3-2564-B016566D3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4288" y="1549991"/>
            <a:ext cx="7757931" cy="40834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08F56B9-7BBC-0C5F-865F-87AF964155F6}"/>
              </a:ext>
            </a:extLst>
          </p:cNvPr>
          <p:cNvSpPr txBox="1"/>
          <p:nvPr/>
        </p:nvSpPr>
        <p:spPr>
          <a:xfrm>
            <a:off x="5605462" y="579596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 i="1" cap="all">
                <a:solidFill>
                  <a:srgbClr val="001D2E"/>
                </a:solidFill>
                <a:latin typeface="Walbaum Display Light"/>
              </a:rPr>
              <a:t>Mantenimiento Predictivo: motores de avión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3537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D89D7-8441-D890-C8F8-57523196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C69D9BFF-F6F6-0467-073B-96CAC1ADC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45" y="173640"/>
            <a:ext cx="5631879" cy="1846673"/>
          </a:xfrm>
        </p:spPr>
        <p:txBody>
          <a:bodyPr rtlCol="0"/>
          <a:lstStyle>
            <a:defPPr>
              <a:defRPr lang="es-ES"/>
            </a:defPPr>
          </a:lstStyle>
          <a:p>
            <a:pPr>
              <a:lnSpc>
                <a:spcPct val="100000"/>
              </a:lnSpc>
            </a:pPr>
            <a:r>
              <a:rPr lang="es-ES" sz="3200" b="1" dirty="0">
                <a:solidFill>
                  <a:srgbClr val="001D2E"/>
                </a:solidFill>
              </a:rPr>
              <a:t>8- conclusiones</a:t>
            </a:r>
            <a:br>
              <a:rPr lang="es-ES" sz="3600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br>
              <a:rPr lang="es-ES" sz="3600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endParaRPr lang="es-ES" sz="2000" b="1" i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5" name="Marcador de posición de imagen 54">
            <a:extLst>
              <a:ext uri="{FF2B5EF4-FFF2-40B4-BE49-F238E27FC236}">
                <a16:creationId xmlns:a16="http://schemas.microsoft.com/office/drawing/2014/main" id="{95833F18-EC16-B473-4B82-EC7CF7EC46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214" t="65" r="11429" b="2397"/>
          <a:stretch>
            <a:fillRect/>
          </a:stretch>
        </p:blipFill>
        <p:spPr>
          <a:xfrm>
            <a:off x="6520887" y="-2238"/>
            <a:ext cx="5675323" cy="6859322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B10E526-CAF2-2AF5-B61F-AD4819102465}"/>
              </a:ext>
            </a:extLst>
          </p:cNvPr>
          <p:cNvSpPr txBox="1"/>
          <p:nvPr/>
        </p:nvSpPr>
        <p:spPr>
          <a:xfrm>
            <a:off x="333829" y="1289353"/>
            <a:ext cx="6807200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Resultados</a:t>
            </a:r>
            <a:r>
              <a:rPr lang="en-US" b="1" dirty="0"/>
              <a:t> y </a:t>
            </a:r>
            <a:r>
              <a:rPr lang="en-US" b="1" dirty="0" err="1"/>
              <a:t>Fortalezas</a:t>
            </a:r>
            <a:endParaRPr lang="en-US" b="1" dirty="0"/>
          </a:p>
          <a:p>
            <a:pPr marL="228600" indent="-228600">
              <a:buFont typeface=""/>
              <a:buChar char="•"/>
            </a:pPr>
            <a:r>
              <a:rPr lang="en-US" b="1" dirty="0" err="1"/>
              <a:t>Objetivo</a:t>
            </a:r>
            <a:r>
              <a:rPr lang="en-US" dirty="0"/>
              <a:t>: 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del motor con label2 (0 = OK, 1 = </a:t>
            </a:r>
            <a:r>
              <a:rPr lang="en-US" dirty="0" err="1"/>
              <a:t>fallo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≤30 </a:t>
            </a:r>
            <a:r>
              <a:rPr lang="en-US" dirty="0" err="1"/>
              <a:t>ciclos</a:t>
            </a:r>
            <a:r>
              <a:rPr lang="en-US" dirty="0"/>
              <a:t>, 2 = </a:t>
            </a:r>
            <a:r>
              <a:rPr lang="en-US" dirty="0" err="1"/>
              <a:t>fallo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≤15 </a:t>
            </a:r>
            <a:r>
              <a:rPr lang="en-US" dirty="0" err="1"/>
              <a:t>ciclos</a:t>
            </a:r>
            <a:r>
              <a:rPr lang="en-US" dirty="0"/>
              <a:t>).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 err="1"/>
              <a:t>Modelos</a:t>
            </a:r>
            <a:r>
              <a:rPr lang="en-US" b="1" dirty="0"/>
              <a:t> </a:t>
            </a:r>
            <a:r>
              <a:rPr lang="en-US" b="1" dirty="0" err="1"/>
              <a:t>probados</a:t>
            </a:r>
            <a:r>
              <a:rPr lang="en-US" dirty="0"/>
              <a:t>: </a:t>
            </a:r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r>
              <a:rPr lang="en-US" dirty="0"/>
              <a:t>, SVM, red neuronal, Pipeline y Random Forest.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 err="1"/>
              <a:t>Elección</a:t>
            </a:r>
            <a:r>
              <a:rPr lang="en-US" b="1" dirty="0"/>
              <a:t> final</a:t>
            </a:r>
            <a:r>
              <a:rPr lang="en-US" dirty="0"/>
              <a:t>: </a:t>
            </a:r>
            <a:r>
              <a:rPr lang="en-US" b="1" dirty="0"/>
              <a:t>Random Forest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:</a:t>
            </a:r>
          </a:p>
          <a:p>
            <a:pPr marL="685800" lvl="2" indent="-228600">
              <a:buFont typeface="Wingdings"/>
              <a:buChar char="§"/>
            </a:pPr>
            <a:r>
              <a:rPr lang="en-US" dirty="0"/>
              <a:t>Alta </a:t>
            </a:r>
            <a:r>
              <a:rPr lang="en-US" err="1"/>
              <a:t>efectividad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b="1" err="1"/>
              <a:t>detección</a:t>
            </a:r>
            <a:r>
              <a:rPr lang="en-US" b="1" dirty="0"/>
              <a:t> de </a:t>
            </a:r>
            <a:r>
              <a:rPr lang="en-US" b="1" err="1"/>
              <a:t>fallos</a:t>
            </a:r>
            <a:r>
              <a:rPr lang="en-US" dirty="0"/>
              <a:t> (</a:t>
            </a:r>
            <a:r>
              <a:rPr lang="en-US" err="1"/>
              <a:t>clases</a:t>
            </a:r>
            <a:r>
              <a:rPr lang="en-US" dirty="0"/>
              <a:t> 1 y 2).</a:t>
            </a:r>
          </a:p>
          <a:p>
            <a:pPr marL="685800" lvl="2" indent="-228600">
              <a:buFont typeface="Wingdings"/>
              <a:buChar char="§"/>
            </a:pPr>
            <a:r>
              <a:rPr lang="en-US" err="1"/>
              <a:t>Capacidad</a:t>
            </a:r>
            <a:r>
              <a:rPr lang="en-US" dirty="0"/>
              <a:t> de </a:t>
            </a:r>
            <a:r>
              <a:rPr lang="en-US" err="1"/>
              <a:t>gestionar</a:t>
            </a:r>
            <a:r>
              <a:rPr lang="en-US" dirty="0"/>
              <a:t> </a:t>
            </a:r>
            <a:r>
              <a:rPr lang="en-US" err="1"/>
              <a:t>datos</a:t>
            </a:r>
            <a:r>
              <a:rPr lang="en-US" dirty="0"/>
              <a:t> </a:t>
            </a:r>
            <a:r>
              <a:rPr lang="en-US" err="1"/>
              <a:t>desbalanceados</a:t>
            </a:r>
            <a:endParaRPr lang="en-US"/>
          </a:p>
          <a:p>
            <a:pPr marL="685800" lvl="2" indent="-228600">
              <a:buFont typeface="Wingdings"/>
              <a:buChar char="§"/>
            </a:pPr>
            <a:r>
              <a:rPr lang="en-US" err="1"/>
              <a:t>Interpretabilidad</a:t>
            </a:r>
            <a:r>
              <a:rPr lang="en-US" dirty="0"/>
              <a:t>: </a:t>
            </a:r>
            <a:r>
              <a:rPr lang="en-US" err="1"/>
              <a:t>ofrece</a:t>
            </a:r>
            <a:r>
              <a:rPr lang="en-US" dirty="0"/>
              <a:t> </a:t>
            </a:r>
            <a:r>
              <a:rPr lang="en-US" b="1" err="1"/>
              <a:t>importancia</a:t>
            </a:r>
            <a:r>
              <a:rPr lang="en-US" b="1" dirty="0"/>
              <a:t> de variables</a:t>
            </a:r>
            <a:r>
              <a:rPr lang="en-US" dirty="0"/>
              <a:t>, clave para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sensores</a:t>
            </a:r>
            <a:r>
              <a:rPr lang="en-US" dirty="0"/>
              <a:t> </a:t>
            </a:r>
            <a:r>
              <a:rPr lang="en-US" dirty="0" err="1"/>
              <a:t>influyen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fallos</a:t>
            </a:r>
            <a:r>
              <a:rPr lang="en-US" dirty="0"/>
              <a:t>.</a:t>
            </a:r>
          </a:p>
          <a:p>
            <a:pPr marL="685800" lvl="2" indent="-228600">
              <a:buFont typeface="Wingdings"/>
              <a:buChar char="§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 err="1"/>
              <a:t>Limitación</a:t>
            </a:r>
            <a:r>
              <a:rPr lang="en-US" b="1" dirty="0"/>
              <a:t> </a:t>
            </a:r>
            <a:r>
              <a:rPr lang="en-US" b="1" dirty="0" err="1"/>
              <a:t>conocida</a:t>
            </a:r>
            <a:r>
              <a:rPr lang="en-US" dirty="0"/>
              <a:t>:</a:t>
            </a:r>
          </a:p>
          <a:p>
            <a:pPr marL="685800" lvl="2" indent="-228600">
              <a:buFont typeface="Wingdings"/>
              <a:buChar char="§"/>
            </a:pPr>
            <a:r>
              <a:rPr lang="en-US" err="1"/>
              <a:t>Pocos</a:t>
            </a:r>
            <a:r>
              <a:rPr lang="en-US" dirty="0"/>
              <a:t> </a:t>
            </a:r>
            <a:r>
              <a:rPr lang="en-US" err="1"/>
              <a:t>datos</a:t>
            </a:r>
            <a:r>
              <a:rPr lang="en-US" dirty="0"/>
              <a:t> </a:t>
            </a:r>
            <a:r>
              <a:rPr lang="en-US" err="1"/>
              <a:t>reales</a:t>
            </a:r>
            <a:r>
              <a:rPr lang="en-US" dirty="0"/>
              <a:t> de </a:t>
            </a:r>
            <a:r>
              <a:rPr lang="en-US" err="1"/>
              <a:t>fallos</a:t>
            </a:r>
            <a:r>
              <a:rPr lang="en-US" dirty="0"/>
              <a:t> → </a:t>
            </a:r>
            <a:r>
              <a:rPr lang="en-US" err="1"/>
              <a:t>resultados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clases</a:t>
            </a:r>
            <a:r>
              <a:rPr lang="en-US" dirty="0"/>
              <a:t> </a:t>
            </a:r>
            <a:r>
              <a:rPr lang="en-US" err="1"/>
              <a:t>minoritarias</a:t>
            </a:r>
            <a:r>
              <a:rPr lang="en-US" dirty="0"/>
              <a:t> </a:t>
            </a:r>
            <a:r>
              <a:rPr lang="en-US" err="1"/>
              <a:t>limitados</a:t>
            </a:r>
            <a:r>
              <a:rPr lang="en-US" dirty="0"/>
              <a:t>.</a:t>
            </a:r>
          </a:p>
          <a:p>
            <a:pPr marL="685800" lvl="2" indent="-228600">
              <a:buFont typeface="Wingdings"/>
              <a:buChar char="§"/>
            </a:pPr>
            <a:r>
              <a:rPr lang="en-US" dirty="0"/>
              <a:t>Aun </a:t>
            </a:r>
            <a:r>
              <a:rPr lang="en-US" err="1"/>
              <a:t>así</a:t>
            </a:r>
            <a:r>
              <a:rPr lang="en-US" dirty="0"/>
              <a:t>, </a:t>
            </a:r>
            <a:r>
              <a:rPr lang="en-US" err="1"/>
              <a:t>detecta</a:t>
            </a:r>
            <a:r>
              <a:rPr lang="en-US" dirty="0"/>
              <a:t> </a:t>
            </a:r>
            <a:r>
              <a:rPr lang="en-US" err="1"/>
              <a:t>casos</a:t>
            </a:r>
            <a:r>
              <a:rPr lang="en-US" dirty="0"/>
              <a:t> 1 y 2 </a:t>
            </a:r>
            <a:r>
              <a:rPr lang="en-US" err="1"/>
              <a:t>mejor</a:t>
            </a:r>
            <a:r>
              <a:rPr lang="en-US" dirty="0"/>
              <a:t> que </a:t>
            </a:r>
            <a:r>
              <a:rPr lang="en-US" err="1"/>
              <a:t>otros</a:t>
            </a:r>
            <a:r>
              <a:rPr lang="en-US" dirty="0"/>
              <a:t> </a:t>
            </a:r>
            <a:r>
              <a:rPr lang="en-US" err="1"/>
              <a:t>modelos</a:t>
            </a:r>
            <a:r>
              <a:rPr lang="en-US" dirty="0"/>
              <a:t> </a:t>
            </a:r>
            <a:r>
              <a:rPr lang="en-US" err="1"/>
              <a:t>supervisados</a:t>
            </a: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1414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4BD3-E4D6-F0A4-88D6-A5F31385D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974B115-ABC3-688E-F96C-6DC673B1D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79" y="4306"/>
            <a:ext cx="6272926" cy="1302388"/>
          </a:xfrm>
        </p:spPr>
        <p:txBody>
          <a:bodyPr rtlCol="0"/>
          <a:lstStyle>
            <a:defPPr>
              <a:defRPr lang="es-ES"/>
            </a:defPPr>
          </a:lstStyle>
          <a:p>
            <a:pPr>
              <a:lnSpc>
                <a:spcPct val="100000"/>
              </a:lnSpc>
            </a:pPr>
            <a:r>
              <a:rPr lang="es-ES" sz="3200" b="1" dirty="0">
                <a:solidFill>
                  <a:srgbClr val="001D2E"/>
                </a:solidFill>
              </a:rPr>
              <a:t>9- </a:t>
            </a:r>
            <a:r>
              <a:rPr lang="es-ES" sz="3200" b="1" dirty="0" err="1">
                <a:solidFill>
                  <a:srgbClr val="001D2E"/>
                </a:solidFill>
              </a:rPr>
              <a:t>proximos</a:t>
            </a:r>
            <a:r>
              <a:rPr lang="es-ES" sz="3200" b="1" dirty="0">
                <a:solidFill>
                  <a:srgbClr val="001D2E"/>
                </a:solidFill>
              </a:rPr>
              <a:t> pasos/ mejoras</a:t>
            </a:r>
            <a:br>
              <a:rPr lang="es-ES" sz="3600" b="1" i="0" dirty="0">
                <a:solidFill>
                  <a:schemeClr val="accent1">
                    <a:lumMod val="90000"/>
                    <a:lumOff val="10000"/>
                  </a:schemeClr>
                </a:solidFill>
              </a:rPr>
            </a:br>
            <a:endParaRPr lang="es-ES" sz="2000" b="1" i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3C03BF-6D6B-ABA1-4873-0E7D6EF7B4EB}"/>
              </a:ext>
            </a:extLst>
          </p:cNvPr>
          <p:cNvSpPr txBox="1"/>
          <p:nvPr/>
        </p:nvSpPr>
        <p:spPr>
          <a:xfrm>
            <a:off x="299510" y="6329381"/>
            <a:ext cx="56445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Leire Alonso Polanco                 7 de Julio 2025</a:t>
            </a:r>
          </a:p>
        </p:txBody>
      </p:sp>
      <p:pic>
        <p:nvPicPr>
          <p:cNvPr id="55" name="Marcador de posición de imagen 54">
            <a:extLst>
              <a:ext uri="{FF2B5EF4-FFF2-40B4-BE49-F238E27FC236}">
                <a16:creationId xmlns:a16="http://schemas.microsoft.com/office/drawing/2014/main" id="{B44069AD-83CD-21D7-3675-C0F20B71B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214" t="65" r="11429" b="2397"/>
          <a:stretch>
            <a:fillRect/>
          </a:stretch>
        </p:blipFill>
        <p:spPr>
          <a:xfrm>
            <a:off x="5916126" y="-2238"/>
            <a:ext cx="6280084" cy="6859322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3FB3808-C7B8-467D-193C-F42E7F5AEF55}"/>
              </a:ext>
            </a:extLst>
          </p:cNvPr>
          <p:cNvSpPr txBox="1"/>
          <p:nvPr/>
        </p:nvSpPr>
        <p:spPr>
          <a:xfrm>
            <a:off x="708781" y="1313542"/>
            <a:ext cx="587586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1" indent="-228600">
              <a:buFont typeface=""/>
              <a:buChar char="•"/>
            </a:pPr>
            <a:r>
              <a:rPr lang="en-US" b="1" dirty="0" err="1"/>
              <a:t>Recolectar</a:t>
            </a:r>
            <a:r>
              <a:rPr lang="en-US" b="1" dirty="0"/>
              <a:t> </a:t>
            </a:r>
            <a:r>
              <a:rPr lang="en-US" b="1" dirty="0" err="1"/>
              <a:t>más</a:t>
            </a:r>
            <a:r>
              <a:rPr lang="en-US" b="1" dirty="0"/>
              <a:t> </a:t>
            </a:r>
            <a:r>
              <a:rPr lang="en-US" b="1" dirty="0" err="1"/>
              <a:t>datos</a:t>
            </a:r>
            <a:r>
              <a:rPr lang="en-US" b="1" dirty="0"/>
              <a:t> </a:t>
            </a:r>
            <a:r>
              <a:rPr lang="en-US" b="1" dirty="0" err="1"/>
              <a:t>reales</a:t>
            </a:r>
            <a:r>
              <a:rPr lang="en-US" dirty="0"/>
              <a:t> de </a:t>
            </a:r>
            <a:r>
              <a:rPr lang="en-US" dirty="0" err="1"/>
              <a:t>fallos</a:t>
            </a:r>
            <a:r>
              <a:rPr lang="en-US" dirty="0"/>
              <a:t> (</a:t>
            </a:r>
            <a:r>
              <a:rPr lang="en-US" dirty="0" err="1"/>
              <a:t>clases</a:t>
            </a:r>
            <a:r>
              <a:rPr lang="en-US" dirty="0"/>
              <a:t> 1 y 2).</a:t>
            </a:r>
            <a:endParaRPr lang="es-ES" dirty="0"/>
          </a:p>
          <a:p>
            <a:pPr marL="228600" lvl="1" indent="-228600">
              <a:buFont typeface=""/>
              <a:buChar char="•"/>
            </a:pP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modelos</a:t>
            </a:r>
            <a:endParaRPr lang="en-US"/>
          </a:p>
          <a:p>
            <a:pPr marL="228600" lvl="1" indent="-228600">
              <a:buFont typeface=""/>
              <a:buChar char="•"/>
            </a:pPr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balanceadas</a:t>
            </a:r>
            <a:r>
              <a:rPr lang="en-US" dirty="0"/>
              <a:t> </a:t>
            </a:r>
          </a:p>
          <a:p>
            <a:pPr marL="0" lvl="1"/>
            <a:endParaRPr lang="en-US" dirty="0"/>
          </a:p>
          <a:p>
            <a:pPr marL="228600" lvl="1" indent="-228600">
              <a:buFont typeface=""/>
              <a:buChar char="•"/>
            </a:pPr>
            <a:endParaRPr lang="en-US" dirty="0"/>
          </a:p>
          <a:p>
            <a:pPr marL="228600" indent="-228600">
              <a:buFont typeface=""/>
              <a:buChar char="•"/>
            </a:pPr>
            <a:r>
              <a:rPr lang="en-US" b="1" dirty="0" err="1"/>
              <a:t>Conclusión</a:t>
            </a:r>
            <a:r>
              <a:rPr lang="en-US" dirty="0"/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dirty="0"/>
              <a:t>Proyecto </a:t>
            </a:r>
            <a:r>
              <a:rPr lang="en-US" dirty="0" err="1"/>
              <a:t>consistente</a:t>
            </a:r>
            <a:r>
              <a:rPr lang="en-US" dirty="0"/>
              <a:t>, bien </a:t>
            </a:r>
            <a:r>
              <a:rPr lang="en-US" dirty="0" err="1"/>
              <a:t>estructurado</a:t>
            </a:r>
            <a:r>
              <a:rPr lang="en-US" dirty="0"/>
              <a:t> y </a:t>
            </a:r>
            <a:r>
              <a:rPr lang="en-US" dirty="0" err="1"/>
              <a:t>exitoso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fallos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las </a:t>
            </a:r>
            <a:r>
              <a:rPr lang="en-US" dirty="0" err="1"/>
              <a:t>limitaciones</a:t>
            </a:r>
            <a:r>
              <a:rPr lang="en-US" dirty="0"/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 dirty="0"/>
              <a:t>Random Forest es </a:t>
            </a:r>
            <a:r>
              <a:rPr lang="en-US" dirty="0" err="1"/>
              <a:t>una</a:t>
            </a:r>
            <a:r>
              <a:rPr lang="en-US" dirty="0"/>
              <a:t> base </a:t>
            </a:r>
            <a:r>
              <a:rPr lang="en-US" dirty="0" err="1"/>
              <a:t>sólida</a:t>
            </a:r>
            <a:r>
              <a:rPr lang="en-US" dirty="0"/>
              <a:t>, </a:t>
            </a:r>
            <a:r>
              <a:rPr lang="en-US" dirty="0" err="1"/>
              <a:t>ampliable</a:t>
            </a:r>
            <a:r>
              <a:rPr lang="en-US" dirty="0"/>
              <a:t> y explicable.</a:t>
            </a:r>
          </a:p>
          <a:p>
            <a:pPr marL="228600" lvl="1" indent="-228600">
              <a:buFont typeface=""/>
              <a:buChar char="•"/>
            </a:pPr>
            <a:r>
              <a:rPr lang="en-US" dirty="0"/>
              <a:t>Camino claro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mejora</a:t>
            </a:r>
            <a:r>
              <a:rPr lang="en-US" dirty="0"/>
              <a:t> continua con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adaptadas</a:t>
            </a:r>
            <a:r>
              <a:rPr lang="en-US" dirty="0"/>
              <a:t> al </a:t>
            </a:r>
            <a:r>
              <a:rPr lang="en-US" dirty="0" err="1"/>
              <a:t>desequilibrio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46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AEAFE-B3E0-CD1F-BC73-C640A73E8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BB5770E7-C9C9-E703-2C72-FB7181BD77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xfrm>
            <a:off x="5670" y="-47050"/>
            <a:ext cx="2651760" cy="6903720"/>
          </a:xfrm>
          <a:prstGeom prst="rect">
            <a:avLst/>
          </a:prstGeom>
        </p:spPr>
      </p:pic>
      <p:pic>
        <p:nvPicPr>
          <p:cNvPr id="3" name="Marcador de posición de imagen 54">
            <a:extLst>
              <a:ext uri="{FF2B5EF4-FFF2-40B4-BE49-F238E27FC236}">
                <a16:creationId xmlns:a16="http://schemas.microsoft.com/office/drawing/2014/main" id="{B7C85385-D84F-DD0C-AFB8-42CE3670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214" t="65" r="11429" b="2397"/>
          <a:stretch>
            <a:fillRect/>
          </a:stretch>
        </p:blipFill>
        <p:spPr>
          <a:xfrm>
            <a:off x="5916126" y="-2238"/>
            <a:ext cx="6280084" cy="6859322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CFBA603-D494-C7F0-DD91-C02DCD65C52D}"/>
              </a:ext>
            </a:extLst>
          </p:cNvPr>
          <p:cNvSpPr txBox="1">
            <a:spLocks/>
          </p:cNvSpPr>
          <p:nvPr/>
        </p:nvSpPr>
        <p:spPr>
          <a:xfrm>
            <a:off x="1332781" y="1517953"/>
            <a:ext cx="8249110" cy="11484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GRACIAS POR LA ATENCIÓN</a:t>
            </a:r>
            <a:r>
              <a:rPr lang="es-ES" b="1">
                <a:solidFill>
                  <a:schemeClr val="bg1"/>
                </a:solidFill>
              </a:rPr>
              <a:t>  </a:t>
            </a:r>
            <a:r>
              <a:rPr lang="es-ES" sz="7200" b="1" dirty="0"/>
              <a:t> </a:t>
            </a:r>
            <a:r>
              <a:rPr lang="es-ES" sz="7200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72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1FE0498-274D-997B-A205-0E8FE5F63023}"/>
              </a:ext>
            </a:extLst>
          </p:cNvPr>
          <p:cNvSpPr txBox="1"/>
          <p:nvPr/>
        </p:nvSpPr>
        <p:spPr>
          <a:xfrm>
            <a:off x="2668210" y="2801257"/>
            <a:ext cx="398900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i="1" cap="all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MANTENIMIENTO PREDICTIVO​</a:t>
            </a:r>
            <a:br>
              <a:rPr lang="es-ES" b="1" i="1" cap="all" dirty="0">
                <a:latin typeface="+mj-lt"/>
                <a:ea typeface="+mj-ea"/>
                <a:cs typeface="+mj-cs"/>
              </a:rPr>
            </a:br>
            <a:r>
              <a:rPr lang="es-ES" b="1" i="1" cap="all" err="1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MOTORes</a:t>
            </a:r>
            <a:r>
              <a:rPr lang="es-ES" b="1" i="1" cap="all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 DE AVIÓN:​</a:t>
            </a:r>
            <a:br>
              <a:rPr lang="es-ES" b="1" i="1" cap="all" dirty="0">
                <a:latin typeface="+mj-lt"/>
                <a:ea typeface="+mj-ea"/>
                <a:cs typeface="+mj-cs"/>
              </a:rPr>
            </a:br>
            <a:r>
              <a:rPr lang="es-ES" b="1" i="1" cap="all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​</a:t>
            </a:r>
            <a:br>
              <a:rPr lang="es-ES" b="1" i="1" cap="all" dirty="0">
                <a:latin typeface="+mj-lt"/>
                <a:ea typeface="+mj-ea"/>
                <a:cs typeface="+mj-cs"/>
              </a:rPr>
            </a:br>
            <a:r>
              <a:rPr lang="es-ES" b="1" i="1" cap="all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MODELO MACHINE LEARNING​</a:t>
            </a:r>
            <a:br>
              <a:rPr lang="es-ES" b="1" i="1" cap="all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s-ES" b="1" i="1" cap="all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​</a:t>
            </a:r>
            <a:endParaRPr lang="es-ES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pPr algn="ctr"/>
            <a:endParaRPr lang="es-ES" b="1" i="1" cap="all" dirty="0">
              <a:solidFill>
                <a:schemeClr val="accent1">
                  <a:lumMod val="90000"/>
                  <a:lumOff val="10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/>
            <a:br>
              <a:rPr lang="es-ES" b="1" i="1" cap="all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s-ES" b="1" i="1" cap="all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​</a:t>
            </a:r>
            <a:br>
              <a:rPr lang="es-ES" b="1" i="1" cap="all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s-ES" b="1" i="1" cap="all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PRESENTACIÓN TÉCNICA​</a:t>
            </a:r>
            <a:endParaRPr lang="es-ES">
              <a:solidFill>
                <a:schemeClr val="accent1">
                  <a:lumMod val="90000"/>
                  <a:lumOff val="10000"/>
                </a:schemeClr>
              </a:solidFill>
              <a:ea typeface="+mj-ea"/>
              <a:cs typeface="+mj-cs"/>
            </a:endParaRPr>
          </a:p>
          <a:p>
            <a:pPr algn="ctr"/>
            <a:endParaRPr lang="es-ES" b="1" i="1" cap="all" dirty="0">
              <a:solidFill>
                <a:schemeClr val="accent1">
                  <a:lumMod val="90000"/>
                  <a:lumOff val="10000"/>
                </a:schemeClr>
              </a:solidFill>
              <a:latin typeface="Walbaum Display Light"/>
              <a:ea typeface="+mj-ea"/>
              <a:cs typeface="+mj-cs"/>
            </a:endParaRPr>
          </a:p>
          <a:p>
            <a:pPr algn="ctr"/>
            <a:endParaRPr lang="es-ES" b="1" i="1" cap="all" dirty="0">
              <a:latin typeface="Walbaum Display Light"/>
              <a:ea typeface="+mj-ea"/>
              <a:cs typeface="+mj-cs"/>
            </a:endParaRPr>
          </a:p>
          <a:p>
            <a:pPr algn="ctr"/>
            <a:endParaRPr lang="es-ES" b="1" i="1" cap="all" dirty="0">
              <a:latin typeface="Walbaum Display Light"/>
              <a:ea typeface="+mj-ea"/>
              <a:cs typeface="+mj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2D2AF87-E6F5-FBC7-1795-7F3026679332}"/>
              </a:ext>
            </a:extLst>
          </p:cNvPr>
          <p:cNvSpPr txBox="1"/>
          <p:nvPr/>
        </p:nvSpPr>
        <p:spPr>
          <a:xfrm>
            <a:off x="3141891" y="5446429"/>
            <a:ext cx="303192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Leire Alonso Polanco  </a:t>
            </a:r>
            <a:endParaRPr lang="es-ES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pPr algn="ctr"/>
            <a:endParaRPr lang="es-ES" sz="20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s-ES" sz="20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7 de Julio 2025</a:t>
            </a:r>
            <a:endParaRPr lang="es-ES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3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E6B3E-48AC-5D1C-C809-3F74BDEA8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E8520BD-7AC6-F5AA-9E98-1A5F0338A2E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495365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1- introducción    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CA21583-E3D5-5A42-41F9-E7A2AA2D18BE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/>
              <a:t>Mantenimiento Predictivo: motores de </a:t>
            </a:r>
            <a:r>
              <a:rPr lang="es-ES" sz="1600" b="1" dirty="0"/>
              <a:t>avión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5A5709-F9AE-0504-9E77-142125CA35EA}"/>
              </a:ext>
            </a:extLst>
          </p:cNvPr>
          <p:cNvSpPr txBox="1"/>
          <p:nvPr/>
        </p:nvSpPr>
        <p:spPr>
          <a:xfrm>
            <a:off x="792299" y="1181634"/>
            <a:ext cx="10605310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OBJETIVO DEL PROYECTO</a:t>
            </a:r>
          </a:p>
          <a:p>
            <a:endParaRPr lang="es-ES" b="1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Desarrollar un modelo predictivo mediante técnicas </a:t>
            </a:r>
            <a:r>
              <a:rPr lang="es-ES" b="1" dirty="0">
                <a:ea typeface="+mn-lt"/>
                <a:cs typeface="+mn-lt"/>
              </a:rPr>
              <a:t>Machine </a:t>
            </a:r>
            <a:r>
              <a:rPr lang="es-ES" b="1" dirty="0" err="1">
                <a:ea typeface="+mn-lt"/>
                <a:cs typeface="+mn-lt"/>
              </a:rPr>
              <a:t>Learning</a:t>
            </a:r>
            <a:r>
              <a:rPr lang="es-ES" dirty="0">
                <a:ea typeface="+mn-lt"/>
                <a:cs typeface="+mn-lt"/>
              </a:rPr>
              <a:t> de aprendizaje automático que permita anticipar </a:t>
            </a:r>
            <a:r>
              <a:rPr lang="es-ES" b="1" dirty="0">
                <a:ea typeface="+mn-lt"/>
                <a:cs typeface="+mn-lt"/>
              </a:rPr>
              <a:t>posibles fallos en motores de avión</a:t>
            </a:r>
            <a:r>
              <a:rPr lang="es-ES" dirty="0">
                <a:ea typeface="+mn-lt"/>
                <a:cs typeface="+mn-lt"/>
              </a:rPr>
              <a:t>, con el fin de implementar soluciones proactivas a través de un sistema de </a:t>
            </a:r>
            <a:r>
              <a:rPr lang="es-ES" b="1" dirty="0">
                <a:ea typeface="+mn-lt"/>
                <a:cs typeface="+mn-lt"/>
              </a:rPr>
              <a:t>mantenimiento predictivo</a:t>
            </a:r>
            <a:r>
              <a:rPr lang="es-ES" dirty="0">
                <a:ea typeface="+mn-lt"/>
                <a:cs typeface="+mn-lt"/>
              </a:rPr>
              <a:t>. Este sistema facilitará la sustitución o reparación oportuna de componentes antes de que se produzca una avería.</a:t>
            </a:r>
            <a:endParaRPr lang="es-ES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429F4CA-B64F-DB23-C115-0C6A8756B2BF}"/>
              </a:ext>
            </a:extLst>
          </p:cNvPr>
          <p:cNvSpPr/>
          <p:nvPr/>
        </p:nvSpPr>
        <p:spPr>
          <a:xfrm>
            <a:off x="516867" y="3985561"/>
            <a:ext cx="2216552" cy="14385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DATOS REALES HISTORICOS QUE INCLUYEN FALLOS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32DD544-F9ED-C8BD-2364-CEAC32215573}"/>
              </a:ext>
            </a:extLst>
          </p:cNvPr>
          <p:cNvSpPr/>
          <p:nvPr/>
        </p:nvSpPr>
        <p:spPr>
          <a:xfrm>
            <a:off x="3207679" y="3818873"/>
            <a:ext cx="1811740" cy="1771921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ENTRENAR MODELOS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CD31B32-4437-DF78-04F0-9955CE0F62AB}"/>
              </a:ext>
            </a:extLst>
          </p:cNvPr>
          <p:cNvSpPr/>
          <p:nvPr/>
        </p:nvSpPr>
        <p:spPr>
          <a:xfrm>
            <a:off x="5541304" y="3866499"/>
            <a:ext cx="1776021" cy="1724295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SELECC. DEL MODELO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61EF632-6B49-6ECA-624B-2229D26D9531}"/>
              </a:ext>
            </a:extLst>
          </p:cNvPr>
          <p:cNvSpPr/>
          <p:nvPr/>
        </p:nvSpPr>
        <p:spPr>
          <a:xfrm>
            <a:off x="7743960" y="3985561"/>
            <a:ext cx="1776021" cy="1438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 DATOS A TIEMPO REAL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14D2FF2-BB05-9E93-6F6F-A99B3FF31117}"/>
              </a:ext>
            </a:extLst>
          </p:cNvPr>
          <p:cNvSpPr/>
          <p:nvPr/>
        </p:nvSpPr>
        <p:spPr>
          <a:xfrm>
            <a:off x="10029960" y="3187842"/>
            <a:ext cx="1776021" cy="1700484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b="1" dirty="0">
                <a:solidFill>
                  <a:srgbClr val="000000"/>
                </a:solidFill>
              </a:rPr>
              <a:t>PRONOSTICO </a:t>
            </a:r>
            <a:endParaRPr lang="es-ES"/>
          </a:p>
          <a:p>
            <a:pPr algn="ctr"/>
            <a:r>
              <a:rPr lang="es-ES" sz="1400" b="1" dirty="0">
                <a:solidFill>
                  <a:srgbClr val="000000"/>
                </a:solidFill>
              </a:rPr>
              <a:t> AVISOS/ ALARMAS</a:t>
            </a:r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89198B6-4278-0491-8CFD-00E06495945D}"/>
              </a:ext>
            </a:extLst>
          </p:cNvPr>
          <p:cNvSpPr/>
          <p:nvPr/>
        </p:nvSpPr>
        <p:spPr>
          <a:xfrm>
            <a:off x="10029960" y="4497531"/>
            <a:ext cx="1776019" cy="1724296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b="1" dirty="0">
                <a:solidFill>
                  <a:srgbClr val="000000"/>
                </a:solidFill>
              </a:rPr>
              <a:t>MANTENIMIENTO PREVENTIVO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90F3F578-2E19-BEFA-637C-AA7E6E28AC36}"/>
              </a:ext>
            </a:extLst>
          </p:cNvPr>
          <p:cNvSpPr/>
          <p:nvPr/>
        </p:nvSpPr>
        <p:spPr>
          <a:xfrm>
            <a:off x="2746742" y="4500112"/>
            <a:ext cx="470395" cy="368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FD84E7D8-765A-2FC2-CD92-760EC86EF02D}"/>
              </a:ext>
            </a:extLst>
          </p:cNvPr>
          <p:cNvSpPr/>
          <p:nvPr/>
        </p:nvSpPr>
        <p:spPr>
          <a:xfrm>
            <a:off x="5032742" y="4523924"/>
            <a:ext cx="518021" cy="356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2798E47B-17BC-D94D-F754-2F37E8261E3C}"/>
              </a:ext>
            </a:extLst>
          </p:cNvPr>
          <p:cNvSpPr/>
          <p:nvPr/>
        </p:nvSpPr>
        <p:spPr>
          <a:xfrm>
            <a:off x="7306836" y="4512018"/>
            <a:ext cx="446584" cy="3802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097FFED1-4B9E-D22F-4D83-6B601D69F159}"/>
              </a:ext>
            </a:extLst>
          </p:cNvPr>
          <p:cNvSpPr/>
          <p:nvPr/>
        </p:nvSpPr>
        <p:spPr>
          <a:xfrm>
            <a:off x="9534548" y="4516654"/>
            <a:ext cx="708521" cy="3445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EB25DFEE-1F44-B320-8239-DB61DCBE5B52}"/>
              </a:ext>
            </a:extLst>
          </p:cNvPr>
          <p:cNvSpPr/>
          <p:nvPr/>
        </p:nvSpPr>
        <p:spPr>
          <a:xfrm rot="-5400000">
            <a:off x="1312039" y="5613345"/>
            <a:ext cx="720427" cy="3445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1B48BD4-4CD6-0F3A-7155-8EBBB39FFCD3}"/>
              </a:ext>
            </a:extLst>
          </p:cNvPr>
          <p:cNvSpPr/>
          <p:nvPr/>
        </p:nvSpPr>
        <p:spPr>
          <a:xfrm>
            <a:off x="1643288" y="5986767"/>
            <a:ext cx="6989668" cy="194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4099DA7-3CB0-0395-26CB-38BDD6DC8C27}"/>
              </a:ext>
            </a:extLst>
          </p:cNvPr>
          <p:cNvSpPr/>
          <p:nvPr/>
        </p:nvSpPr>
        <p:spPr>
          <a:xfrm rot="5400000">
            <a:off x="8304833" y="5730782"/>
            <a:ext cx="726982" cy="170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83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239FC-587D-0483-79C6-ADA8420E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86E4294-F405-B6EB-1BB8-74732B6892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495365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1- introducción    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    </a:t>
            </a:r>
            <a:endParaRPr lang="es-ES" sz="1100" b="1" i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4FAC243-9619-F870-FD65-08C0AC7A8948}"/>
              </a:ext>
            </a:extLst>
          </p:cNvPr>
          <p:cNvSpPr txBox="1">
            <a:spLocks/>
          </p:cNvSpPr>
          <p:nvPr/>
        </p:nvSpPr>
        <p:spPr>
          <a:xfrm>
            <a:off x="8218392" y="360641"/>
            <a:ext cx="3411074" cy="62016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/>
              <a:t>Mantenimiento Predictivo: motores de </a:t>
            </a:r>
            <a:r>
              <a:rPr lang="es-ES" sz="1600" b="1" dirty="0"/>
              <a:t>avión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BAF051-3423-870E-9B8B-E5AAC183B83E}"/>
              </a:ext>
            </a:extLst>
          </p:cNvPr>
          <p:cNvSpPr txBox="1"/>
          <p:nvPr/>
        </p:nvSpPr>
        <p:spPr>
          <a:xfrm>
            <a:off x="1042330" y="1360227"/>
            <a:ext cx="10605310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OBJETIVO DEL PROYECTO</a:t>
            </a:r>
          </a:p>
          <a:p>
            <a:endParaRPr lang="es-ES" b="1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Desarrollar un modelo predictivo mediante técnicas </a:t>
            </a:r>
            <a:r>
              <a:rPr lang="es-ES" b="1" dirty="0">
                <a:ea typeface="+mn-lt"/>
                <a:cs typeface="+mn-lt"/>
              </a:rPr>
              <a:t>Machine </a:t>
            </a:r>
            <a:r>
              <a:rPr lang="es-ES" b="1" dirty="0" err="1">
                <a:ea typeface="+mn-lt"/>
                <a:cs typeface="+mn-lt"/>
              </a:rPr>
              <a:t>Learning</a:t>
            </a:r>
            <a:r>
              <a:rPr lang="es-ES" dirty="0">
                <a:ea typeface="+mn-lt"/>
                <a:cs typeface="+mn-lt"/>
              </a:rPr>
              <a:t> de aprendizaje automático que permita anticipar </a:t>
            </a:r>
            <a:r>
              <a:rPr lang="es-ES" b="1" dirty="0">
                <a:ea typeface="+mn-lt"/>
                <a:cs typeface="+mn-lt"/>
              </a:rPr>
              <a:t>posibles fallos en motores de avión</a:t>
            </a:r>
            <a:r>
              <a:rPr lang="es-ES" dirty="0">
                <a:ea typeface="+mn-lt"/>
                <a:cs typeface="+mn-lt"/>
              </a:rPr>
              <a:t>, con el fin de implementar soluciones proactivas a través de un sistema de </a:t>
            </a:r>
            <a:r>
              <a:rPr lang="es-ES" b="1" dirty="0">
                <a:ea typeface="+mn-lt"/>
                <a:cs typeface="+mn-lt"/>
              </a:rPr>
              <a:t>mantenimiento predictivo</a:t>
            </a:r>
            <a:r>
              <a:rPr lang="es-ES" dirty="0">
                <a:ea typeface="+mn-lt"/>
                <a:cs typeface="+mn-lt"/>
              </a:rPr>
              <a:t>. Este sistema facilitará la sustitución o reparación oportuna de componentes antes de que se produzca una avería.</a:t>
            </a:r>
            <a:endParaRPr lang="es-ES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6D55A57-8F3A-65CD-03A3-61F449950149}"/>
              </a:ext>
            </a:extLst>
          </p:cNvPr>
          <p:cNvSpPr/>
          <p:nvPr/>
        </p:nvSpPr>
        <p:spPr>
          <a:xfrm>
            <a:off x="1100274" y="3425967"/>
            <a:ext cx="2264176" cy="1283766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MENOR TIEMPO DE INACTIVIDAD</a:t>
            </a:r>
            <a:endParaRPr lang="es-ES" sz="160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0FC411B-74FE-D8D9-46AF-F9D94BE79959}"/>
              </a:ext>
            </a:extLst>
          </p:cNvPr>
          <p:cNvSpPr/>
          <p:nvPr/>
        </p:nvSpPr>
        <p:spPr>
          <a:xfrm>
            <a:off x="3707742" y="3425967"/>
            <a:ext cx="2264176" cy="1283766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OPTIMIZ. DE RECURSOS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82459DF-A14D-C02A-B1BA-AB115DDB7AF5}"/>
              </a:ext>
            </a:extLst>
          </p:cNvPr>
          <p:cNvSpPr/>
          <p:nvPr/>
        </p:nvSpPr>
        <p:spPr>
          <a:xfrm>
            <a:off x="6339023" y="3425967"/>
            <a:ext cx="2264176" cy="1283766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EXTENSIÓN DE LA VIDA UTIL 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1D4A71D-B6A0-B338-7388-7B3352E4A818}"/>
              </a:ext>
            </a:extLst>
          </p:cNvPr>
          <p:cNvSpPr/>
          <p:nvPr/>
        </p:nvSpPr>
        <p:spPr>
          <a:xfrm>
            <a:off x="9065554" y="3425967"/>
            <a:ext cx="2311800" cy="1283766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MEJOR PLANIF. OPERATIVA 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6D75B93-1903-9383-8298-324ED3772B44}"/>
              </a:ext>
            </a:extLst>
          </p:cNvPr>
          <p:cNvSpPr/>
          <p:nvPr/>
        </p:nvSpPr>
        <p:spPr>
          <a:xfrm>
            <a:off x="1100273" y="5152373"/>
            <a:ext cx="2264176" cy="1331391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DECISIONES BASADA EN DATOS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3059D5B-5A12-EEAC-0565-EA17A745C2C6}"/>
              </a:ext>
            </a:extLst>
          </p:cNvPr>
          <p:cNvSpPr/>
          <p:nvPr/>
        </p:nvSpPr>
        <p:spPr>
          <a:xfrm>
            <a:off x="3707742" y="5140467"/>
            <a:ext cx="2264176" cy="1343297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MEJORA EN LA CALIDAD DEL SERVICIO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8794F9D-31FA-E87A-515B-7234F7A9005F}"/>
              </a:ext>
            </a:extLst>
          </p:cNvPr>
          <p:cNvSpPr/>
          <p:nvPr/>
        </p:nvSpPr>
        <p:spPr>
          <a:xfrm>
            <a:off x="6458085" y="5128561"/>
            <a:ext cx="2264176" cy="1355204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REDUCCIÓN DE RIEGOS LABORALES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EB4C7C5-CDF4-6706-965C-AB5831D549C5}"/>
              </a:ext>
            </a:extLst>
          </p:cNvPr>
          <p:cNvSpPr/>
          <p:nvPr/>
        </p:nvSpPr>
        <p:spPr>
          <a:xfrm>
            <a:off x="9113179" y="5128561"/>
            <a:ext cx="2216552" cy="1355203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rgbClr val="000000"/>
                </a:solidFill>
              </a:rPr>
              <a:t>CUMPLIMIENTO NORMATIVO</a:t>
            </a:r>
          </a:p>
        </p:txBody>
      </p:sp>
    </p:spTree>
    <p:extLst>
      <p:ext uri="{BB962C8B-B14F-4D97-AF65-F5344CB8AC3E}">
        <p14:creationId xmlns:p14="http://schemas.microsoft.com/office/powerpoint/2010/main" val="133331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15567-F57E-DF3E-D8D1-72FB7C027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07A7C545-6A20-DDAC-45D8-261F376F41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5951303-4541-5061-775D-C18F6D397132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C1AEA85-8328-2F54-F1B9-A69E33A17105}"/>
              </a:ext>
            </a:extLst>
          </p:cNvPr>
          <p:cNvSpPr txBox="1">
            <a:spLocks/>
          </p:cNvSpPr>
          <p:nvPr/>
        </p:nvSpPr>
        <p:spPr>
          <a:xfrm>
            <a:off x="862012" y="1710532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/>
                </a:solidFill>
              </a:rPr>
              <a:t>DATASETS</a:t>
            </a:r>
            <a:endParaRPr lang="es-ES" sz="3200" b="1" i="0" dirty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bg1"/>
                </a:solidFill>
              </a:rPr>
              <a:t> 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8E4A2B-6ABD-DD9C-41CC-8C0D7F4A8E89}"/>
              </a:ext>
            </a:extLst>
          </p:cNvPr>
          <p:cNvSpPr txBox="1"/>
          <p:nvPr/>
        </p:nvSpPr>
        <p:spPr>
          <a:xfrm>
            <a:off x="664369" y="2355056"/>
            <a:ext cx="873204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Walbaum Display Light"/>
              </a:rPr>
              <a:t>DATASET_1:</a:t>
            </a:r>
            <a:r>
              <a:rPr lang="en-US" dirty="0">
                <a:latin typeface="Walbaum Display Light"/>
              </a:rPr>
              <a:t>  </a:t>
            </a:r>
            <a:r>
              <a:rPr lang="en-US" dirty="0" err="1">
                <a:ea typeface="+mn-lt"/>
                <a:cs typeface="+mn-lt"/>
              </a:rPr>
              <a:t>Parámetros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motores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aviones</a:t>
            </a:r>
            <a:r>
              <a:rPr lang="en-US" dirty="0">
                <a:ea typeface="+mn-lt"/>
                <a:cs typeface="+mn-lt"/>
              </a:rPr>
              <a:t>. Para </a:t>
            </a:r>
            <a:r>
              <a:rPr lang="en-US" dirty="0" err="1">
                <a:ea typeface="+mn-lt"/>
                <a:cs typeface="+mn-lt"/>
              </a:rPr>
              <a:t>simplificar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los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nombres</a:t>
            </a:r>
            <a:r>
              <a:rPr lang="en-US" dirty="0">
                <a:ea typeface="+mn-lt"/>
                <a:cs typeface="+mn-lt"/>
              </a:rPr>
              <a:t> de las variables </a:t>
            </a:r>
            <a:r>
              <a:rPr lang="en-US" dirty="0" err="1">
                <a:ea typeface="+mn-lt"/>
                <a:cs typeface="+mn-lt"/>
              </a:rPr>
              <a:t>están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codificados</a:t>
            </a:r>
            <a:r>
              <a:rPr lang="en-US" dirty="0">
                <a:ea typeface="+mn-lt"/>
                <a:cs typeface="+mn-lt"/>
              </a:rPr>
              <a:t> con </a:t>
            </a:r>
            <a:r>
              <a:rPr lang="en-US" dirty="0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letra</a:t>
            </a:r>
            <a:r>
              <a:rPr lang="en-US" dirty="0">
                <a:ea typeface="+mn-lt"/>
                <a:cs typeface="+mn-lt"/>
              </a:rPr>
              <a:t> y un </a:t>
            </a:r>
            <a:r>
              <a:rPr lang="en-US" dirty="0" err="1">
                <a:ea typeface="+mn-lt"/>
                <a:cs typeface="+mn-lt"/>
              </a:rPr>
              <a:t>número</a:t>
            </a:r>
            <a:r>
              <a:rPr lang="en-US" dirty="0">
                <a:ea typeface="+mn-lt"/>
                <a:cs typeface="+mn-lt"/>
              </a:rPr>
              <a:t>. </a:t>
            </a:r>
            <a:endParaRPr lang="es-ES" dirty="0">
              <a:ea typeface="+mn-lt"/>
              <a:cs typeface="+mn-lt"/>
            </a:endParaRPr>
          </a:p>
          <a:p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Los </a:t>
            </a:r>
            <a:r>
              <a:rPr lang="en-US" dirty="0" err="1">
                <a:ea typeface="+mn-lt"/>
                <a:cs typeface="+mn-lt"/>
              </a:rPr>
              <a:t>datos</a:t>
            </a:r>
            <a:r>
              <a:rPr lang="en-US" dirty="0">
                <a:ea typeface="+mn-lt"/>
                <a:cs typeface="+mn-lt"/>
              </a:rPr>
              <a:t> son de 100 </a:t>
            </a:r>
            <a:r>
              <a:rPr lang="en-US" dirty="0" err="1">
                <a:ea typeface="+mn-lt"/>
                <a:cs typeface="+mn-lt"/>
              </a:rPr>
              <a:t>motores</a:t>
            </a:r>
            <a:r>
              <a:rPr lang="en-US" dirty="0">
                <a:ea typeface="+mn-lt"/>
                <a:cs typeface="+mn-lt"/>
              </a:rPr>
              <a:t> de avion y para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uno se dan </a:t>
            </a:r>
            <a:r>
              <a:rPr lang="en-US" dirty="0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serie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ciclos</a:t>
            </a:r>
            <a:r>
              <a:rPr lang="en-US" dirty="0">
                <a:ea typeface="+mn-lt"/>
                <a:cs typeface="+mn-lt"/>
              </a:rPr>
              <a:t> hasta que </a:t>
            </a:r>
            <a:r>
              <a:rPr lang="en-US" dirty="0" err="1">
                <a:ea typeface="+mn-lt"/>
                <a:cs typeface="+mn-lt"/>
              </a:rPr>
              <a:t>falla</a:t>
            </a:r>
            <a:r>
              <a:rPr lang="en-US" dirty="0">
                <a:ea typeface="+mn-lt"/>
                <a:cs typeface="+mn-lt"/>
              </a:rPr>
              <a:t>.</a:t>
            </a:r>
            <a:endParaRPr lang="es-ES"/>
          </a:p>
          <a:p>
            <a:r>
              <a:rPr lang="en-US" dirty="0">
                <a:ea typeface="+mn-lt"/>
                <a:cs typeface="+mn-lt"/>
              </a:rPr>
              <a:t>Cada fila </a:t>
            </a:r>
            <a:r>
              <a:rPr lang="en-US" err="1">
                <a:ea typeface="+mn-lt"/>
                <a:cs typeface="+mn-lt"/>
              </a:rPr>
              <a:t>representa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err="1">
                <a:ea typeface="+mn-lt"/>
                <a:cs typeface="+mn-lt"/>
              </a:rPr>
              <a:t>ciclo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operación</a:t>
            </a:r>
            <a:r>
              <a:rPr lang="en-US" dirty="0">
                <a:ea typeface="+mn-lt"/>
                <a:cs typeface="+mn-lt"/>
              </a:rPr>
              <a:t> de un motor, con un total de 26 </a:t>
            </a:r>
            <a:r>
              <a:rPr lang="en-US" err="1">
                <a:ea typeface="+mn-lt"/>
                <a:cs typeface="+mn-lt"/>
              </a:rPr>
              <a:t>columnas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numéricas</a:t>
            </a:r>
            <a:r>
              <a:rPr lang="en-US" dirty="0">
                <a:ea typeface="+mn-lt"/>
                <a:cs typeface="+mn-lt"/>
              </a:rPr>
              <a:t> (variables).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20631 </a:t>
            </a:r>
            <a:r>
              <a:rPr lang="en-US" dirty="0" err="1">
                <a:ea typeface="+mn-lt"/>
                <a:cs typeface="+mn-lt"/>
              </a:rPr>
              <a:t>filas</a:t>
            </a:r>
            <a:r>
              <a:rPr lang="en-US" dirty="0">
                <a:ea typeface="+mn-lt"/>
                <a:cs typeface="+mn-lt"/>
              </a:rPr>
              <a:t> × 26 </a:t>
            </a:r>
            <a:r>
              <a:rPr lang="en-US" dirty="0" err="1">
                <a:ea typeface="+mn-lt"/>
                <a:cs typeface="+mn-lt"/>
              </a:rPr>
              <a:t>columnas</a:t>
            </a:r>
            <a:endParaRPr lang="en-US">
              <a:ea typeface="+mn-lt"/>
              <a:cs typeface="+mn-lt"/>
            </a:endParaRPr>
          </a:p>
          <a:p>
            <a:endParaRPr lang="en-US" dirty="0">
              <a:latin typeface="Walbaum Display Light"/>
            </a:endParaRPr>
          </a:p>
          <a:p>
            <a:r>
              <a:rPr lang="en-US" b="1" dirty="0">
                <a:latin typeface="Walbaum Display Light"/>
              </a:rPr>
              <a:t>DATASET_2</a:t>
            </a:r>
            <a:r>
              <a:rPr lang="en-US" dirty="0">
                <a:latin typeface="Walbaum Display Light"/>
              </a:rPr>
              <a:t>:</a:t>
            </a:r>
            <a:r>
              <a:rPr lang="en-US" dirty="0">
                <a:solidFill>
                  <a:srgbClr val="000000"/>
                </a:solidFill>
                <a:latin typeface="Walbaum Display Light"/>
              </a:rPr>
              <a:t>  </a:t>
            </a:r>
            <a:r>
              <a:rPr lang="en-US" dirty="0">
                <a:ea typeface="+mn-lt"/>
                <a:cs typeface="+mn-lt"/>
              </a:rPr>
              <a:t>En que </a:t>
            </a:r>
            <a:r>
              <a:rPr lang="en-US" dirty="0" err="1">
                <a:ea typeface="+mn-lt"/>
                <a:cs typeface="+mn-lt"/>
              </a:rPr>
              <a:t>ciclo</a:t>
            </a:r>
            <a:r>
              <a:rPr lang="en-US" dirty="0">
                <a:ea typeface="+mn-lt"/>
                <a:cs typeface="+mn-lt"/>
              </a:rPr>
              <a:t> se da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fallo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motor.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100 </a:t>
            </a:r>
            <a:r>
              <a:rPr lang="en-US" dirty="0" err="1">
                <a:ea typeface="+mn-lt"/>
                <a:cs typeface="+mn-lt"/>
              </a:rPr>
              <a:t>filas</a:t>
            </a:r>
            <a:r>
              <a:rPr lang="en-US" dirty="0">
                <a:ea typeface="+mn-lt"/>
                <a:cs typeface="+mn-lt"/>
              </a:rPr>
              <a:t> × 2 </a:t>
            </a:r>
            <a:r>
              <a:rPr lang="en-US" dirty="0" err="1">
                <a:ea typeface="+mn-lt"/>
                <a:cs typeface="+mn-lt"/>
              </a:rPr>
              <a:t>columnas</a:t>
            </a:r>
            <a:endParaRPr lang="en-US">
              <a:ea typeface="+mn-lt"/>
              <a:cs typeface="+mn-lt"/>
            </a:endParaRPr>
          </a:p>
          <a:p>
            <a:endParaRPr lang="en-US" dirty="0">
              <a:solidFill>
                <a:srgbClr val="000000"/>
              </a:solidFill>
              <a:latin typeface="Walbaum Display Light"/>
            </a:endParaRPr>
          </a:p>
          <a:p>
            <a:endParaRPr lang="en-US" dirty="0">
              <a:solidFill>
                <a:srgbClr val="000000"/>
              </a:solidFill>
              <a:latin typeface="Walbaum Display Light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2440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25BD9-9702-88CF-FE7F-0D8E4C899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58206EF8-85A6-737A-BD0B-0E35DABAFF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815BCF7-EECD-14E2-0B13-91435DBA076A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C4EAA3F-C70E-28C7-620C-E647E55E997F}"/>
              </a:ext>
            </a:extLst>
          </p:cNvPr>
          <p:cNvSpPr txBox="1">
            <a:spLocks/>
          </p:cNvSpPr>
          <p:nvPr/>
        </p:nvSpPr>
        <p:spPr>
          <a:xfrm>
            <a:off x="862012" y="1710532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/>
                </a:solidFill>
              </a:rPr>
              <a:t>DATASET_1</a:t>
            </a:r>
            <a:endParaRPr lang="es-ES" sz="3200" b="1" i="0" dirty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bg1"/>
                </a:solidFill>
              </a:rPr>
              <a:t> 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10" name="Imagen 9" descr="Tabla&#10;&#10;El contenido generado por IA puede ser incorrecto.">
            <a:extLst>
              <a:ext uri="{FF2B5EF4-FFF2-40B4-BE49-F238E27FC236}">
                <a16:creationId xmlns:a16="http://schemas.microsoft.com/office/drawing/2014/main" id="{AD94F40B-7B0B-0ABE-1C3C-EF31E9D9E3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41" b="26376"/>
          <a:stretch>
            <a:fillRect/>
          </a:stretch>
        </p:blipFill>
        <p:spPr>
          <a:xfrm>
            <a:off x="645779" y="2119312"/>
            <a:ext cx="8483488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18C47-8216-CACA-00DA-C060B776A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151461EE-3B8C-D6DB-4882-AE6946BE74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20600E7-A61D-BFC8-F47D-365237B5CAC7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46D8BC6-60EF-D8BD-13C9-519AF3DFE01A}"/>
              </a:ext>
            </a:extLst>
          </p:cNvPr>
          <p:cNvSpPr txBox="1">
            <a:spLocks/>
          </p:cNvSpPr>
          <p:nvPr/>
        </p:nvSpPr>
        <p:spPr>
          <a:xfrm>
            <a:off x="862012" y="1710532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/>
                </a:solidFill>
              </a:rPr>
              <a:t>DATASET_1</a:t>
            </a:r>
            <a:endParaRPr lang="es-ES" sz="3200" b="1" i="0" dirty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bg1"/>
                </a:solidFill>
              </a:rPr>
              <a:t> 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2" name="Imagen 1" descr="Tabla&#10;&#10;El contenido generado por IA puede ser incorrecto.">
            <a:extLst>
              <a:ext uri="{FF2B5EF4-FFF2-40B4-BE49-F238E27FC236}">
                <a16:creationId xmlns:a16="http://schemas.microsoft.com/office/drawing/2014/main" id="{0FEDAB6B-080B-52A3-E526-421C719773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549" r="-268" b="24826"/>
          <a:stretch>
            <a:fillRect/>
          </a:stretch>
        </p:blipFill>
        <p:spPr>
          <a:xfrm>
            <a:off x="429542" y="2119312"/>
            <a:ext cx="8904100" cy="450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3606B-542C-F6D8-06C3-83566C15F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C138034D-EF51-2D52-E4A3-09E5A0E7ED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615" r="35615"/>
          <a:stretch/>
        </p:blipFill>
        <p:spPr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EE6A2D6-A940-13D0-C3DD-CE26DF6325FC}"/>
              </a:ext>
            </a:extLst>
          </p:cNvPr>
          <p:cNvSpPr txBox="1">
            <a:spLocks/>
          </p:cNvSpPr>
          <p:nvPr/>
        </p:nvSpPr>
        <p:spPr>
          <a:xfrm>
            <a:off x="862012" y="674688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1"/>
                </a:solidFill>
              </a:rPr>
              <a:t>2- exploración de datos </a:t>
            </a:r>
            <a:endParaRPr lang="es-ES" sz="1100" b="1" i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tx1"/>
                </a:solidFill>
              </a:rPr>
              <a:t>    </a:t>
            </a:r>
            <a:r>
              <a:rPr lang="es-ES" b="1" err="1">
                <a:solidFill>
                  <a:schemeClr val="tx1"/>
                </a:solidFill>
              </a:rPr>
              <a:t>eda</a:t>
            </a:r>
            <a:r>
              <a:rPr lang="es-ES" b="1" dirty="0">
                <a:solidFill>
                  <a:schemeClr val="bg1"/>
                </a:solidFill>
              </a:rPr>
              <a:t>   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4C7A6AE-9458-70E1-3A84-BADF777144B1}"/>
              </a:ext>
            </a:extLst>
          </p:cNvPr>
          <p:cNvSpPr txBox="1">
            <a:spLocks/>
          </p:cNvSpPr>
          <p:nvPr/>
        </p:nvSpPr>
        <p:spPr>
          <a:xfrm>
            <a:off x="862012" y="1710532"/>
            <a:ext cx="8031396" cy="821869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tx1"/>
                </a:solidFill>
              </a:rPr>
              <a:t>DATASET_1</a:t>
            </a:r>
            <a:endParaRPr lang="es-ES" sz="3200" b="1" i="0" dirty="0">
              <a:solidFill>
                <a:schemeClr val="tx1"/>
              </a:solidFill>
              <a:latin typeface="Consolas"/>
            </a:endParaRPr>
          </a:p>
          <a:p>
            <a:r>
              <a:rPr lang="es-ES" b="1" dirty="0">
                <a:solidFill>
                  <a:schemeClr val="bg1"/>
                </a:solidFill>
              </a:rPr>
              <a:t> </a:t>
            </a:r>
            <a:r>
              <a:rPr lang="es-ES" b="1" dirty="0"/>
              <a:t> </a:t>
            </a:r>
            <a:r>
              <a:rPr lang="es-ES" b="1" dirty="0">
                <a:solidFill>
                  <a:srgbClr val="001D2E"/>
                </a:solidFill>
                <a:latin typeface="Walbaum Display Light"/>
              </a:rPr>
              <a:t>    </a:t>
            </a:r>
            <a:endParaRPr lang="es-ES" sz="1100" b="1" i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3" name="Imagen 2" descr="Tabla&#10;&#10;El contenido generado por IA puede ser incorrecto.">
            <a:extLst>
              <a:ext uri="{FF2B5EF4-FFF2-40B4-BE49-F238E27FC236}">
                <a16:creationId xmlns:a16="http://schemas.microsoft.com/office/drawing/2014/main" id="{6BE4AE5F-D69B-A118-84ED-CE7518CF1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" y="2124075"/>
            <a:ext cx="9005889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68362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43">
      <a:dk1>
        <a:srgbClr val="000000"/>
      </a:dk1>
      <a:lt1>
        <a:srgbClr val="FFFFFF"/>
      </a:lt1>
      <a:dk2>
        <a:srgbClr val="EFEBEB"/>
      </a:dk2>
      <a:lt2>
        <a:srgbClr val="E8E8E8"/>
      </a:lt2>
      <a:accent1>
        <a:srgbClr val="001D2E"/>
      </a:accent1>
      <a:accent2>
        <a:srgbClr val="145766"/>
      </a:accent2>
      <a:accent3>
        <a:srgbClr val="B99B9F"/>
      </a:accent3>
      <a:accent4>
        <a:srgbClr val="A47930"/>
      </a:accent4>
      <a:accent5>
        <a:srgbClr val="0C577C"/>
      </a:accent5>
      <a:accent6>
        <a:srgbClr val="CC836D"/>
      </a:accent6>
      <a:hlink>
        <a:srgbClr val="467886"/>
      </a:hlink>
      <a:folHlink>
        <a:srgbClr val="96607D"/>
      </a:folHlink>
    </a:clrScheme>
    <a:fontScheme name="Custom 98">
      <a:majorFont>
        <a:latin typeface="Walbaum Display Light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ngle lines design_Win32_SL_V15" id="{7EDC6EF7-8AD3-4A22-B09A-9C2D96F216F8}" vid="{B0E828C9-6219-42BF-B63C-156B68E5CC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283731-47E9-4F14-86D1-57C1EA2672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4D4B218-C04B-41F5-949D-06E9DAE96B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846AD4-435D-4592-8088-FE2831A30D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496</Words>
  <Application>Microsoft Office PowerPoint</Application>
  <PresentationFormat>Panorámica</PresentationFormat>
  <Paragraphs>123</Paragraphs>
  <Slides>36</Slides>
  <Notes>28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AngleLinesVTI</vt:lpstr>
      <vt:lpstr>MANTENIMIENTO PREDICTIVO MOTORes DE AVIÓN:  MODELO MACHINE LEARNING   PRESENTACIÓN TÉCNICA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     </vt:lpstr>
      <vt:lpstr>        </vt:lpstr>
      <vt:lpstr>        </vt:lpstr>
      <vt:lpstr>        </vt:lpstr>
      <vt:lpstr>        </vt:lpstr>
      <vt:lpstr>        </vt:lpstr>
      <vt:lpstr>Presentación de PowerPoint</vt:lpstr>
      <vt:lpstr>Presentación de PowerPoint</vt:lpstr>
      <vt:lpstr>Presentación de PowerPoint</vt:lpstr>
      <vt:lpstr>Presentación de PowerPoint</vt:lpstr>
      <vt:lpstr>8- conclusiones  </vt:lpstr>
      <vt:lpstr>9- proximos pasos/ mejoras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1743</cp:revision>
  <dcterms:created xsi:type="dcterms:W3CDTF">2025-07-06T14:11:07Z</dcterms:created>
  <dcterms:modified xsi:type="dcterms:W3CDTF">2025-07-07T00:44:42Z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